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1182" r:id="rId2"/>
    <p:sldId id="256" r:id="rId3"/>
    <p:sldId id="1181" r:id="rId4"/>
    <p:sldId id="334" r:id="rId5"/>
    <p:sldId id="343" r:id="rId6"/>
    <p:sldId id="1175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1176" r:id="rId15"/>
    <p:sldId id="310" r:id="rId16"/>
    <p:sldId id="312" r:id="rId17"/>
    <p:sldId id="306" r:id="rId18"/>
    <p:sldId id="301" r:id="rId19"/>
    <p:sldId id="319" r:id="rId20"/>
    <p:sldId id="300" r:id="rId21"/>
    <p:sldId id="270" r:id="rId22"/>
    <p:sldId id="297" r:id="rId23"/>
    <p:sldId id="1177" r:id="rId24"/>
    <p:sldId id="307" r:id="rId25"/>
    <p:sldId id="302" r:id="rId26"/>
    <p:sldId id="303" r:id="rId27"/>
    <p:sldId id="313" r:id="rId28"/>
    <p:sldId id="356" r:id="rId29"/>
    <p:sldId id="1178" r:id="rId30"/>
    <p:sldId id="268" r:id="rId31"/>
    <p:sldId id="294" r:id="rId32"/>
    <p:sldId id="317" r:id="rId33"/>
    <p:sldId id="276" r:id="rId34"/>
    <p:sldId id="304" r:id="rId35"/>
    <p:sldId id="292" r:id="rId36"/>
    <p:sldId id="311" r:id="rId37"/>
    <p:sldId id="333" r:id="rId38"/>
    <p:sldId id="308" r:id="rId39"/>
    <p:sldId id="280" r:id="rId40"/>
    <p:sldId id="279" r:id="rId41"/>
    <p:sldId id="314" r:id="rId42"/>
    <p:sldId id="347" r:id="rId43"/>
    <p:sldId id="285" r:id="rId44"/>
    <p:sldId id="335" r:id="rId45"/>
    <p:sldId id="277" r:id="rId46"/>
    <p:sldId id="286" r:id="rId47"/>
    <p:sldId id="278" r:id="rId48"/>
    <p:sldId id="318" r:id="rId49"/>
    <p:sldId id="336" r:id="rId50"/>
    <p:sldId id="337" r:id="rId51"/>
    <p:sldId id="338" r:id="rId52"/>
    <p:sldId id="269" r:id="rId53"/>
    <p:sldId id="316" r:id="rId54"/>
    <p:sldId id="275" r:id="rId55"/>
    <p:sldId id="1172" r:id="rId56"/>
    <p:sldId id="1173" r:id="rId57"/>
    <p:sldId id="263" r:id="rId58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10" autoAdjust="0"/>
    <p:restoredTop sz="96327"/>
  </p:normalViewPr>
  <p:slideViewPr>
    <p:cSldViewPr snapToGrid="0" snapToObjects="1">
      <p:cViewPr varScale="1">
        <p:scale>
          <a:sx n="159" d="100"/>
          <a:sy n="159" d="100"/>
        </p:scale>
        <p:origin x="6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3ED47-EC81-6841-BC59-C686B33DCFE3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DD40D-D6F1-4840-A37D-1A8F2648508B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2959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0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27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1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1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3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https://visualstudiomagazine.com/articles/2022/09/29/net-maui-complaints.aspx</a:t>
            </a:r>
          </a:p>
          <a:p>
            <a:r>
              <a:rPr lang="en-US" dirty="0"/>
              <a:t>https://twitter.com/migueldeicaza/status/1559898665350832128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https://carbon.now.sh/uZvYPnveBuFOCY74EGih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785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https://platform.uno/blog/top-50-reasons-to-use-uno-platform-2022-edition/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6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3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2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83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6C95EB"/>
                </a:solidFill>
                <a:effectLst/>
                <a:latin typeface="Droid Sans Mono"/>
              </a:rPr>
              <a:t>https://github.com/dotnet/machinelearning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37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https://learn.microsoft.com/en-us/dotnet/communitytoolkit/introduction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91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https://github.com/miroslavpopovic/what-is-new-in-dotnet#cloud-and-dogfooding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2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https://visualstudio.microsoft.com/vs/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2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https://carbon.now.sh/sz8QWqdfj5cbJcK3lAb9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169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https://devblogs.microsoft.com/dotnet/announcing-visual-studio-code-extension-for-tye/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83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https://azure.microsoft.com/en-us/blog/announcing-microsoft-dev-box-preview/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586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https://docs.github.com/en/codespaces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8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Copilot X – Chat (explain code, generate unit tests, etc.), for CLI, for Docs, for Pull Requests (description and tests), Voice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2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https://learn.microsoft.com/en-us/windows/dev-home/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https://carbon.now.sh/vjexPel5uSOakJtdzhuT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8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https://carbon.now.sh/YRG3fPH0afKTtAItUZs7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7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https://carbon.now.sh/3gafDEfsBlVIxzwC1wfo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48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https://carbon.now.sh/wzjM0U8Lu5rTDIM4anY4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5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16pt Text - Blue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61000">
              <a:schemeClr val="accent3">
                <a:lumMod val="95000"/>
                <a:lumOff val="5000"/>
              </a:schemeClr>
            </a:gs>
            <a:gs pos="100000">
              <a:srgbClr val="2A479C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59792"/>
            <a:ext cx="8964247" cy="3318797"/>
          </a:xfrm>
        </p:spPr>
        <p:txBody>
          <a:bodyPr lIns="146304" tIns="91440" rIns="146304" bIns="91440"/>
          <a:lstStyle>
            <a:lvl1pPr>
              <a:lnSpc>
                <a:spcPts val="6176"/>
              </a:lnSpc>
              <a:defRPr sz="5686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Lorem ipsum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br>
              <a:rPr lang="en-US" dirty="0"/>
            </a:br>
            <a:r>
              <a:rPr lang="en-US" dirty="0" err="1"/>
              <a:t>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3877276"/>
            <a:ext cx="5378549" cy="2420379"/>
          </a:xfrm>
        </p:spPr>
        <p:txBody>
          <a:bodyPr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sz="1568" b="0" i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Aenean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tempus,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,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Cum sociis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 </a:t>
            </a:r>
            <a:r>
              <a:rPr lang="en-US" dirty="0" err="1"/>
              <a:t>Nullam</a:t>
            </a:r>
            <a:r>
              <a:rPr lang="en-US" dirty="0"/>
              <a:t> tempus lorem </a:t>
            </a:r>
            <a:r>
              <a:rPr lang="en-US" dirty="0" err="1"/>
              <a:t>justo</a:t>
            </a:r>
            <a:r>
              <a:rPr lang="en-US" dirty="0"/>
              <a:t>, ac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ut.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775E2-0D60-41F1-B2B2-F7EC69E621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072911" y="554978"/>
            <a:ext cx="1616765" cy="16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AA1A925-AC63-7D61-AE39-ACFE1B66E9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0F0D78-67C9-564F-BD6F-E34CA30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78F4E3-1BED-0245-8FD6-364D7ACF0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FC245-7673-1643-8E76-31CC6D8C4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3766F-36D8-A346-8E8E-27D9AD063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6C66B-8CA0-C545-8C89-075E86DDA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6787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63F6-364B-C040-937E-9A1FDC1F4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EC25-17E5-0D4C-B7E6-8AFCC7209C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BE97D1-4077-C944-AD7A-788CBF13CC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D378A-6431-ED45-A17C-9B795F818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ED92B-6C25-7443-8140-392560D15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3F4196-07F7-3E4D-A241-1E8D7689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6CA810-61F0-E14E-4DD3-42A403F3D2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98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5C862-ECB2-DA43-8B61-A08731C7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1F2831-91C1-6C4F-897A-F6CAB25D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76592D-6506-5D4F-9FEB-257C662B1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27EEE-F04C-4548-9A85-AC20A8DEDA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618C0-C49E-2E46-819B-B1E9D13C2F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6CF89C-AD31-FE4D-B982-E34ACBAB3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F9C721-9E54-3C46-8253-754A8C7D1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396B20-C4BA-324C-BA5E-4AFE0934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1556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F5B8-A558-E741-86D7-B21F24A8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D7A89-90F3-E743-A690-85683C3B9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534F42-68F8-884D-A98C-21D636B3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A8755-76B4-3F42-9C36-D79F897E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4470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74443-C484-3E45-968B-DBB73E330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EF3DC-2CF2-8B40-8420-3A2C01518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64EA57-7EB7-B24A-BB22-DEB9F991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83355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2A0B6-5E83-D845-A3D5-527F0C87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498E3-304F-EA42-8F16-F2503FB9E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78DC2-A17C-0648-B52D-9686CB61C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B7DF4-C826-9544-AA3C-EAEB635C7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195BC-0163-EE44-9D77-D527DE1F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2D4FB-98F8-A74D-BCEC-BEFFF0EA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018721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EC62B-1142-A641-91CE-FEE6209B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ED27BE-4C55-EF41-B024-72D167F993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C337C-16A8-EE45-8ACD-1CADECE67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0A9F4-C069-0F43-BC62-4670E75E1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C0237-DF2E-CC47-886C-6F33EEA92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07CD3-932F-D545-AA06-F257455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14923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65570-76CB-2844-B9B9-85AEC440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BBA4F7-03BD-1148-8657-2938FA7BB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B1349-F51C-3C4D-8D7A-5CC0A8154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CA2A-545C-654A-BD7C-9A93D7BBB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6202-A194-5043-8D46-885958E1C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65833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176400-3AF4-354F-813C-9AFCC0887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6AEE-50E9-1A47-9DF6-EF7652AB0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2A3CB-F20D-7249-9411-F1299DBD8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F1F38-48E4-E643-B1E5-61F6C0A6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6BE31-80EA-0E4F-866E-F487F6F6C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82774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D256-586D-7A34-3AF6-C13693656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AF680-C712-8FC1-7541-800F881E8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9810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CB061B-B038-B428-856A-17AF73766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6946" y="1824680"/>
            <a:ext cx="339810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8DF681-EEC0-86E4-98BA-A67EAD73F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A78C-E628-45ED-9804-5747C160CE6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70964-C6D2-E4E0-0E76-F78D9D5FF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97F1E-0699-760C-8055-B7BFA8A5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98C14-D48E-4DD0-BD12-100A78EE4F5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D64C27A-52B7-1751-8909-63A4E30D1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55692" y="1823651"/>
            <a:ext cx="339810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28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7877" y="259792"/>
            <a:ext cx="11034346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97877" y="2201813"/>
            <a:ext cx="11034346" cy="4396395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404AB-B9E3-CD6C-E49F-2FFB656D8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1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58pt Title/24p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388C84-DB8A-340D-3512-057EE82FB5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0292" y="259792"/>
            <a:ext cx="10999178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0292" y="2312688"/>
            <a:ext cx="10999178" cy="4285520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0786C5-921E-AAD7-CFC4-49F1A4D199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90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58pt Title/24p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5123" y="259792"/>
            <a:ext cx="11060723" cy="1793104"/>
          </a:xfrm>
        </p:spPr>
        <p:txBody>
          <a:bodyPr lIns="146304" tIns="91440" rIns="146304" bIns="91440">
            <a:normAutofit/>
          </a:bodyPr>
          <a:lstStyle>
            <a:lvl1pPr>
              <a:lnSpc>
                <a:spcPts val="6176"/>
              </a:lnSpc>
              <a:defRPr sz="5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</a:t>
            </a:r>
            <a:br>
              <a:rPr lang="en-US" dirty="0"/>
            </a:b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45123" y="2312377"/>
            <a:ext cx="11060723" cy="4285831"/>
          </a:xfrm>
        </p:spPr>
        <p:txBody>
          <a:bodyPr>
            <a:normAutofit/>
          </a:bodyPr>
          <a:lstStyle>
            <a:lvl1pPr marL="0" indent="0">
              <a:lnSpc>
                <a:spcPts val="2549"/>
              </a:lnSpc>
              <a:spcBef>
                <a:spcPts val="2941"/>
              </a:spcBef>
              <a:buNone/>
              <a:defRPr sz="2400" b="0" i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elit</a:t>
            </a:r>
            <a:r>
              <a:rPr lang="en-US" dirty="0"/>
              <a:t>. Nunc et </a:t>
            </a:r>
            <a:r>
              <a:rPr lang="en-US" dirty="0" err="1"/>
              <a:t>sagittis</a:t>
            </a:r>
            <a:r>
              <a:rPr lang="en-US" dirty="0"/>
              <a:t> ligula, non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pulvinar lorem,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3E1A35-104B-DA59-FFEC-9715860A0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A01E9A-9745-3F43-9BD1-3DF83E77FE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6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224E329-A54D-E80F-C53B-AF9C9FC441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4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9E3B-E5BD-6448-853F-63E4D867A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610C2-DAA7-A74B-99A6-EDFBB2F36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5E7C9-CC84-4D47-AFA5-8DDBA6D3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8C45A-3999-694D-A62F-1D85A5048A28}" type="datetimeFigureOut">
              <a:rPr lang="hr-HR" smtClean="0"/>
              <a:t>28.11.2023.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98004-C391-3641-BBD5-0C1A6703E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27A2D-A827-8846-BE6B-CC516345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CA9AFE-FC99-E944-B993-78D7BC09A613}" type="slidenum">
              <a:rPr lang="hr-HR" smtClean="0"/>
              <a:t>‹#›</a:t>
            </a:fld>
            <a:endParaRPr lang="hr-H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072F0-41A3-5092-7EB5-CE7D738BE2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32436" y="6193076"/>
            <a:ext cx="435975" cy="4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6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E3D5958-E192-4D93-ACFD-5CEE2E08F7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299872" y="96380"/>
            <a:ext cx="6627148" cy="6627148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3679609" y="4044164"/>
            <a:ext cx="2205205" cy="2205518"/>
          </a:xfrm>
          <a:solidFill>
            <a:schemeClr val="bg1"/>
          </a:solidFill>
        </p:spPr>
        <p:txBody>
          <a:bodyPr/>
          <a:lstStyle>
            <a:lvl1pPr marL="0" indent="0">
              <a:lnSpc>
                <a:spcPts val="3627"/>
              </a:lnSpc>
              <a:spcBef>
                <a:spcPts val="0"/>
              </a:spcBef>
              <a:buNone/>
              <a:defRPr sz="3137" b="1" i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 dirty="0"/>
              <a:t>Quote</a:t>
            </a:r>
          </a:p>
          <a:p>
            <a:pPr lvl="0"/>
            <a:r>
              <a:rPr lang="en-US" dirty="0"/>
              <a:t>statement</a:t>
            </a:r>
          </a:p>
          <a:p>
            <a:pPr lvl="0"/>
            <a:r>
              <a:rPr lang="en-US" dirty="0"/>
              <a:t>here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7477142" y="2496828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133740" y="574825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10889739" y="3876872"/>
            <a:ext cx="627497" cy="627586"/>
          </a:xfrm>
          <a:solidFill>
            <a:schemeClr val="bg1"/>
          </a:solidFill>
        </p:spPr>
        <p:txBody>
          <a:bodyPr anchor="ctr"/>
          <a:lstStyle>
            <a:lvl1pPr marL="0" indent="0">
              <a:lnSpc>
                <a:spcPts val="588"/>
              </a:lnSpc>
              <a:spcBef>
                <a:spcPts val="0"/>
              </a:spcBef>
              <a:buNone/>
              <a:defRPr sz="588">
                <a:solidFill>
                  <a:schemeClr val="bg1"/>
                </a:solidFill>
              </a:defRPr>
            </a:lvl1pPr>
            <a:lvl2pPr marL="336145" indent="0">
              <a:buNone/>
              <a:defRPr sz="3137"/>
            </a:lvl2pPr>
            <a:lvl3pPr marL="560241" indent="0">
              <a:buNone/>
              <a:defRPr sz="3137"/>
            </a:lvl3pPr>
            <a:lvl4pPr marL="784338" indent="0">
              <a:buNone/>
              <a:defRPr sz="3137"/>
            </a:lvl4pPr>
            <a:lvl5pPr marL="1008435" indent="0">
              <a:buNone/>
              <a:defRPr sz="3137"/>
            </a:lvl5pPr>
          </a:lstStyle>
          <a:p>
            <a:pPr lvl="0"/>
            <a:r>
              <a:rPr lang="en-US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96D18-7D7E-064C-A9D0-FA5742959B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9454" y="264641"/>
            <a:ext cx="2088240" cy="20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 animBg="1">
        <p:tmplLst>
          <p:tmpl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1">
            <p:tnLst>
              <p:par>
                <p:cTn presetID="53" presetClass="entr" presetSubtype="52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fltVal val="0.5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pt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841860" y="829027"/>
            <a:ext cx="6283624" cy="5199945"/>
          </a:xfrm>
        </p:spPr>
        <p:txBody>
          <a:bodyPr/>
          <a:lstStyle>
            <a:lvl1pPr marL="0" indent="0">
              <a:lnSpc>
                <a:spcPts val="3333"/>
              </a:lnSpc>
              <a:spcBef>
                <a:spcPts val="3529"/>
              </a:spcBef>
              <a:buNone/>
              <a:defRPr sz="2941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2pPr>
            <a:lvl3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3pPr>
            <a:lvl4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4pPr>
            <a:lvl5pPr marL="0" indent="0">
              <a:lnSpc>
                <a:spcPts val="1765"/>
              </a:lnSpc>
              <a:spcBef>
                <a:spcPts val="1176"/>
              </a:spcBef>
              <a:buNone/>
              <a:defRPr sz="1568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justo</a:t>
            </a:r>
            <a:r>
              <a:rPr lang="en-US" dirty="0"/>
              <a:t> tempus. </a:t>
            </a:r>
          </a:p>
          <a:p>
            <a:pPr lvl="0"/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lorem, </a:t>
            </a:r>
            <a:br>
              <a:rPr lang="en-US" dirty="0"/>
            </a:b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accumsan</a:t>
            </a:r>
            <a:r>
              <a:rPr lang="en-US" dirty="0"/>
              <a:t>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Cum </a:t>
            </a:r>
            <a:r>
              <a:rPr lang="en-US" dirty="0" err="1"/>
              <a:t>sociis</a:t>
            </a:r>
            <a:r>
              <a:rPr lang="en-US" dirty="0"/>
              <a:t> </a:t>
            </a:r>
            <a:r>
              <a:rPr lang="en-US" dirty="0" err="1"/>
              <a:t>natoque</a:t>
            </a:r>
            <a:r>
              <a:rPr lang="en-US" dirty="0"/>
              <a:t> </a:t>
            </a:r>
            <a:r>
              <a:rPr lang="en-US" dirty="0" err="1"/>
              <a:t>penatibus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et </a:t>
            </a:r>
            <a:r>
              <a:rPr lang="en-US" dirty="0" err="1"/>
              <a:t>magnis</a:t>
            </a:r>
            <a:r>
              <a:rPr lang="en-US" dirty="0"/>
              <a:t> dis parturient </a:t>
            </a:r>
            <a:r>
              <a:rPr lang="en-US" dirty="0" err="1"/>
              <a:t>montes</a:t>
            </a:r>
            <a:r>
              <a:rPr lang="en-US" dirty="0"/>
              <a:t>, </a:t>
            </a:r>
            <a:r>
              <a:rPr lang="en-US" dirty="0" err="1"/>
              <a:t>nascetur</a:t>
            </a:r>
            <a:r>
              <a:rPr lang="en-US" dirty="0"/>
              <a:t> </a:t>
            </a:r>
            <a:r>
              <a:rPr lang="en-US" dirty="0" err="1"/>
              <a:t>ridiculus</a:t>
            </a:r>
            <a:r>
              <a:rPr lang="en-US" dirty="0"/>
              <a:t> mus.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4D3C5-1956-4874-8BB9-8815E3AD37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41480" y="1566612"/>
            <a:ext cx="5275064" cy="52750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2C05EF-8310-43EA-80B1-B50EC7DF2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22258" y="5607117"/>
            <a:ext cx="843709" cy="8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8A9F2D-EEF6-8D4C-B6B4-821008F6A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B9F19-4687-714C-B37C-07418F7D4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B9BF1-1402-9F4A-BAB1-6310C3AB08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5E8C45A-3999-694D-A62F-1D85A5048A28}" type="datetimeFigureOut">
              <a:rPr lang="hr-HR" smtClean="0"/>
              <a:pPr/>
              <a:t>28.11.2023.</a:t>
            </a:fld>
            <a:endParaRPr lang="hr-H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6EC14-D9BC-4B40-8B97-93CEAC450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6B53-14E3-F44C-8840-A77C7C464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19CA9AFE-FC99-E944-B993-78D7BC09A613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6666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9" r:id="rId3"/>
    <p:sldLayoutId id="2147483670" r:id="rId4"/>
    <p:sldLayoutId id="2147483649" r:id="rId5"/>
    <p:sldLayoutId id="2147483666" r:id="rId6"/>
    <p:sldLayoutId id="2147483650" r:id="rId7"/>
    <p:sldLayoutId id="2147483660" r:id="rId8"/>
    <p:sldLayoutId id="2147483661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800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linkedin.com/in/miroslavpopovic/" TargetMode="External"/><Relationship Id="rId4" Type="http://schemas.openxmlformats.org/officeDocument/2006/relationships/hyperlink" Target="https://github.com/miroslavpopovic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hyperlink" Target="https://learn.microsoft.com/en-us/aspnet/core/blazor/hybrid/" TargetMode="External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lutter.dev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avaloniaui.net/" TargetMode="External"/><Relationship Id="rId10" Type="http://schemas.openxmlformats.org/officeDocument/2006/relationships/image" Target="../media/image41.svg"/><Relationship Id="rId4" Type="http://schemas.openxmlformats.org/officeDocument/2006/relationships/hyperlink" Target="https://platform.uno/" TargetMode="External"/><Relationship Id="rId9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what-is-new-in-dot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sisk.project-principium.dev/" TargetMode="External"/><Relationship Id="rId2" Type="http://schemas.openxmlformats.org/officeDocument/2006/relationships/hyperlink" Target="https://wengier.com/SourceGeneratorPlayground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vscode.dev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dotnet" TargetMode="External"/><Relationship Id="rId7" Type="http://schemas.openxmlformats.org/officeDocument/2006/relationships/hyperlink" Target="https://www.dotnetconf.net/" TargetMode="External"/><Relationship Id="rId2" Type="http://schemas.openxmlformats.org/officeDocument/2006/relationships/hyperlink" Target="https://devblogs.microsoft.com/dot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dotnet/csharplang/tree/main/proposals" TargetMode="External"/><Relationship Id="rId5" Type="http://schemas.openxmlformats.org/officeDocument/2006/relationships/hyperlink" Target="https://themesof.net/" TargetMode="External"/><Relationship Id="rId4" Type="http://schemas.openxmlformats.org/officeDocument/2006/relationships/hyperlink" Target="https://github.com/dotnet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what-is-new-in-dotnet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in/miroslavpopovic/" TargetMode="External"/><Relationship Id="rId5" Type="http://schemas.openxmlformats.org/officeDocument/2006/relationships/hyperlink" Target="https://github.com/miroslavpopovic/" TargetMode="External"/><Relationship Id="rId4" Type="http://schemas.openxmlformats.org/officeDocument/2006/relationships/hyperlink" Target="https://miroslavpopovic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8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C1882-7C25-301A-5F3B-062A5EB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constructors</a:t>
            </a:r>
          </a:p>
        </p:txBody>
      </p:sp>
      <p:pic>
        <p:nvPicPr>
          <p:cNvPr id="8" name="Content Placeholder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14D82D0-2626-B330-4203-D339FFA8E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0395"/>
            <a:ext cx="10515600" cy="4182066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F98445-C4A4-63A4-846A-D9C039F6015F}"/>
              </a:ext>
            </a:extLst>
          </p:cNvPr>
          <p:cNvGrpSpPr/>
          <p:nvPr/>
        </p:nvGrpSpPr>
        <p:grpSpPr>
          <a:xfrm>
            <a:off x="8296863" y="1897692"/>
            <a:ext cx="2462497" cy="2310097"/>
            <a:chOff x="0" y="1880108"/>
            <a:chExt cx="2462497" cy="231009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7328ED-4122-B16B-8796-01353B131ED5}"/>
                </a:ext>
              </a:extLst>
            </p:cNvPr>
            <p:cNvGrpSpPr/>
            <p:nvPr/>
          </p:nvGrpSpPr>
          <p:grpSpPr>
            <a:xfrm>
              <a:off x="1264079" y="2697957"/>
              <a:ext cx="1198418" cy="684682"/>
              <a:chOff x="1264079" y="2697957"/>
              <a:chExt cx="1198418" cy="68468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D874934D-087E-AC59-D7BB-3609F4B204AC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1EDA66-57F1-5B33-642E-E1C0A13D3BA8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9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12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C48057-76D5-09EF-0189-C0AD61F43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483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C39FA-901F-40B6-C144-2EF8DED33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 expressions</a:t>
            </a:r>
          </a:p>
        </p:txBody>
      </p:sp>
      <p:pic>
        <p:nvPicPr>
          <p:cNvPr id="5" name="Content Placeholder 4" descr="A computer code with numbers and symbols&#10;&#10;Description automatically generated">
            <a:extLst>
              <a:ext uri="{FF2B5EF4-FFF2-40B4-BE49-F238E27FC236}">
                <a16:creationId xmlns:a16="http://schemas.microsoft.com/office/drawing/2014/main" id="{92C31198-C204-5FAE-1D51-A865CB05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2124869"/>
            <a:ext cx="9429750" cy="375285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A47842-E883-613E-7E68-C181E75BF9B8}"/>
              </a:ext>
            </a:extLst>
          </p:cNvPr>
          <p:cNvGrpSpPr/>
          <p:nvPr/>
        </p:nvGrpSpPr>
        <p:grpSpPr>
          <a:xfrm>
            <a:off x="8068263" y="1902968"/>
            <a:ext cx="2462497" cy="2310097"/>
            <a:chOff x="0" y="1880108"/>
            <a:chExt cx="2462497" cy="2310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508A580-8533-397D-5531-9887B45A40A0}"/>
                </a:ext>
              </a:extLst>
            </p:cNvPr>
            <p:cNvGrpSpPr/>
            <p:nvPr/>
          </p:nvGrpSpPr>
          <p:grpSpPr>
            <a:xfrm>
              <a:off x="1264079" y="2697957"/>
              <a:ext cx="1198418" cy="684682"/>
              <a:chOff x="1264079" y="2697957"/>
              <a:chExt cx="1198418" cy="68468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37ABFEF7-7E03-FD70-2935-825875A12A4A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186BDBA-FBE0-919B-7927-77E8C5D30C8A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9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12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158E5F-F1AF-F9AC-A537-BCFD9F968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903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5CF7-9A19-4291-FEB9-C670B254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Interceptors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40DC20A-718E-C942-8B95-94CF865AF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38" y="1969187"/>
            <a:ext cx="8777172" cy="488881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6C0584D-23ED-5BB8-AEA2-6C3E5D1B6831}"/>
              </a:ext>
            </a:extLst>
          </p:cNvPr>
          <p:cNvGrpSpPr/>
          <p:nvPr/>
        </p:nvGrpSpPr>
        <p:grpSpPr>
          <a:xfrm>
            <a:off x="7912165" y="1969187"/>
            <a:ext cx="2462497" cy="2310097"/>
            <a:chOff x="0" y="1880108"/>
            <a:chExt cx="2462497" cy="2310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E7BDD91-2F5B-8A3C-8923-D4120213EF72}"/>
                </a:ext>
              </a:extLst>
            </p:cNvPr>
            <p:cNvGrpSpPr/>
            <p:nvPr/>
          </p:nvGrpSpPr>
          <p:grpSpPr>
            <a:xfrm>
              <a:off x="1264079" y="2697957"/>
              <a:ext cx="1198418" cy="684682"/>
              <a:chOff x="1264079" y="2697957"/>
              <a:chExt cx="1198418" cy="68468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C10FD36-0F1E-FC3F-7E69-63DE26ECE038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36DFF44-372B-1545-894C-6E773A709B87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9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12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2B7E48-1F92-F723-6F79-C2B9431EB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4523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D1CA7FA-0898-0288-A142-F912C4EF4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3066" y="2218010"/>
            <a:ext cx="2988596" cy="4396395"/>
          </a:xfrm>
        </p:spPr>
        <p:txBody>
          <a:bodyPr/>
          <a:lstStyle/>
          <a:p>
            <a:r>
              <a:rPr lang="en-US" dirty="0"/>
              <a:t>Type system improvements</a:t>
            </a:r>
          </a:p>
          <a:p>
            <a:r>
              <a:rPr lang="en-US" dirty="0"/>
              <a:t>Pattern matching and other functional improvements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AE64438-C885-76AB-90F9-94A87CCC684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281409" y="2224341"/>
            <a:ext cx="2173172" cy="4351337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Shorthands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Uniformity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Diagnostics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Quality of life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8DD4627-89F0-9ABB-57C7-1AA1F5253B6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110440" y="2224341"/>
            <a:ext cx="3812320" cy="343566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NO new language features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VS improvements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New features of WinForms VB app framework</a:t>
            </a:r>
          </a:p>
        </p:txBody>
      </p:sp>
      <p:pic>
        <p:nvPicPr>
          <p:cNvPr id="4" name="Content Placeholder 7" descr="Fireworks with solid fill">
            <a:extLst>
              <a:ext uri="{FF2B5EF4-FFF2-40B4-BE49-F238E27FC236}">
                <a16:creationId xmlns:a16="http://schemas.microsoft.com/office/drawing/2014/main" id="{B3CD368D-CB04-7625-54F6-F849B990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7355" y="5259707"/>
            <a:ext cx="1348911" cy="1348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2FBAD-2CD3-2FEF-E327-6978CD1C27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33" y="-127143"/>
            <a:ext cx="2310097" cy="231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C4A20-336A-6DA8-CF8E-030C456E3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850" y="215761"/>
            <a:ext cx="1706300" cy="170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1E4DB5-61B6-3CA9-19EF-D58F800F5A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401" y="365125"/>
            <a:ext cx="1310690" cy="1310690"/>
          </a:xfrm>
          <a:prstGeom prst="rect">
            <a:avLst/>
          </a:prstGeom>
        </p:spPr>
      </p:pic>
      <p:pic>
        <p:nvPicPr>
          <p:cNvPr id="8" name="Graphic 7" descr="Thumbs Down outline">
            <a:extLst>
              <a:ext uri="{FF2B5EF4-FFF2-40B4-BE49-F238E27FC236}">
                <a16:creationId xmlns:a16="http://schemas.microsoft.com/office/drawing/2014/main" id="{098D8BF7-3D5B-8BF8-A45B-F992EFBF02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7503" y="5514131"/>
            <a:ext cx="1094486" cy="1094486"/>
          </a:xfrm>
          <a:prstGeom prst="rect">
            <a:avLst/>
          </a:prstGeom>
        </p:spPr>
      </p:pic>
      <p:pic>
        <p:nvPicPr>
          <p:cNvPr id="9" name="Content Placeholder 7" descr="Fireworks with solid fill">
            <a:extLst>
              <a:ext uri="{FF2B5EF4-FFF2-40B4-BE49-F238E27FC236}">
                <a16:creationId xmlns:a16="http://schemas.microsoft.com/office/drawing/2014/main" id="{3FB97492-A008-E060-7F7A-15AA820C9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21544" y="5259706"/>
            <a:ext cx="1348911" cy="13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7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0D32E-8D02-606A-6733-401D9EC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57ABF-A025-903D-526F-DFE271887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artoon character driving a race car&#10;&#10;Description automatically generated with low confidence">
            <a:extLst>
              <a:ext uri="{FF2B5EF4-FFF2-40B4-BE49-F238E27FC236}">
                <a16:creationId xmlns:a16="http://schemas.microsoft.com/office/drawing/2014/main" id="{C405F51F-97B5-EC5D-13CF-7DE63114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907" y="438307"/>
            <a:ext cx="5808000" cy="324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4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9827-3752-D129-0C6E-7C17471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APIs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D00E-F94F-F8BA-920F-46DD86E699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52353"/>
            <a:ext cx="5181600" cy="4024610"/>
          </a:xfrm>
        </p:spPr>
        <p:txBody>
          <a:bodyPr>
            <a:normAutofit/>
          </a:bodyPr>
          <a:lstStyle/>
          <a:p>
            <a:r>
              <a:rPr lang="en-US" dirty="0"/>
              <a:t>Generic math</a:t>
            </a:r>
          </a:p>
          <a:p>
            <a:r>
              <a:rPr lang="en-US" dirty="0"/>
              <a:t>Rate limiting</a:t>
            </a:r>
          </a:p>
          <a:p>
            <a:r>
              <a:rPr lang="en-US" dirty="0"/>
              <a:t>QUIC support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1DA359-465B-042E-D984-0DCAAA519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2351"/>
            <a:ext cx="5181600" cy="4024611"/>
          </a:xfrm>
        </p:spPr>
        <p:txBody>
          <a:bodyPr>
            <a:normAutofit/>
          </a:bodyPr>
          <a:lstStyle/>
          <a:p>
            <a:r>
              <a:rPr lang="en-US" dirty="0" err="1"/>
              <a:t>TimeProvider</a:t>
            </a:r>
            <a:endParaRPr lang="en-US" dirty="0"/>
          </a:p>
          <a:p>
            <a:r>
              <a:rPr lang="en-US" dirty="0"/>
              <a:t>Configuration and options source generators</a:t>
            </a:r>
          </a:p>
          <a:p>
            <a:r>
              <a:rPr lang="en-US" dirty="0"/>
              <a:t>DI keyed service registration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22C0A5-B049-1BE7-9AB8-7BD4594F02A5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790008-4EA1-2CBF-EDDB-F52A9425722B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1798422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4329-5FD6-B13C-F499-AB6F1285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6596-75E5-306A-7DFE-169C59C3D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21965"/>
            <a:ext cx="5181600" cy="4054997"/>
          </a:xfrm>
        </p:spPr>
        <p:txBody>
          <a:bodyPr>
            <a:normAutofit/>
          </a:bodyPr>
          <a:lstStyle/>
          <a:p>
            <a:r>
              <a:rPr lang="en-US" sz="2400" dirty="0"/>
              <a:t>Polymorphism</a:t>
            </a:r>
          </a:p>
          <a:p>
            <a:r>
              <a:rPr lang="en-US" sz="2400" dirty="0"/>
              <a:t>JSON contract customization</a:t>
            </a:r>
          </a:p>
          <a:p>
            <a:r>
              <a:rPr lang="en-US" sz="2400" dirty="0"/>
              <a:t>Performance</a:t>
            </a:r>
          </a:p>
          <a:p>
            <a:r>
              <a:rPr lang="en-US" sz="2400" dirty="0"/>
              <a:t>…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6AD62-43CF-5423-1C38-B314250D0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2121965"/>
            <a:ext cx="5334000" cy="4054997"/>
          </a:xfrm>
        </p:spPr>
        <p:txBody>
          <a:bodyPr>
            <a:normAutofit/>
          </a:bodyPr>
          <a:lstStyle/>
          <a:p>
            <a:r>
              <a:rPr lang="en-US" sz="2400" dirty="0" err="1"/>
              <a:t>snake_case</a:t>
            </a:r>
            <a:r>
              <a:rPr lang="en-US" sz="2400" dirty="0"/>
              <a:t> and kebab-case</a:t>
            </a:r>
          </a:p>
          <a:p>
            <a:r>
              <a:rPr lang="en-US" sz="2400" dirty="0"/>
              <a:t>Interface hierarchies</a:t>
            </a:r>
          </a:p>
          <a:p>
            <a:r>
              <a:rPr lang="en-US" sz="2400" dirty="0"/>
              <a:t>Performance and Native AOT</a:t>
            </a:r>
          </a:p>
          <a:p>
            <a:r>
              <a:rPr lang="en-US" sz="2400" dirty="0"/>
              <a:t>…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8BAD87-A884-3C79-3B04-0F8F71B80B18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49EF1F-F0EF-03FD-5D4C-42A023B019B7}"/>
              </a:ext>
            </a:extLst>
          </p:cNvPr>
          <p:cNvSpPr/>
          <p:nvPr/>
        </p:nvSpPr>
        <p:spPr>
          <a:xfrm>
            <a:off x="6019800" y="1562722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336229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5C33-7D5D-18B9-9F88-F23C8F9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2630-03C8-4894-ABEE-19C54E39EC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893"/>
            <a:ext cx="5181600" cy="3872070"/>
          </a:xfrm>
        </p:spPr>
        <p:txBody>
          <a:bodyPr>
            <a:normAutofit fontScale="92500"/>
          </a:bodyPr>
          <a:lstStyle/>
          <a:p>
            <a:r>
              <a:rPr lang="en-US" dirty="0"/>
              <a:t>Native AOT </a:t>
            </a:r>
          </a:p>
          <a:p>
            <a:r>
              <a:rPr lang="en-US" dirty="0"/>
              <a:t>Built-in container support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16674-4DF3-3CF4-1F29-E6F7DAA07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893"/>
            <a:ext cx="5181600" cy="3872070"/>
          </a:xfrm>
        </p:spPr>
        <p:txBody>
          <a:bodyPr>
            <a:normAutofit fontScale="92500"/>
          </a:bodyPr>
          <a:lstStyle/>
          <a:p>
            <a:r>
              <a:rPr lang="en-US" dirty="0"/>
              <a:t>/artifacts folder output</a:t>
            </a:r>
          </a:p>
          <a:p>
            <a:r>
              <a:rPr lang="en-US" dirty="0"/>
              <a:t>dotnet build /</a:t>
            </a:r>
            <a:r>
              <a:rPr lang="en-US" dirty="0" err="1"/>
              <a:t>tl</a:t>
            </a:r>
            <a:endParaRPr lang="en-US" dirty="0"/>
          </a:p>
          <a:p>
            <a:r>
              <a:rPr lang="en-US" dirty="0"/>
              <a:t>.NET container images improvements</a:t>
            </a:r>
          </a:p>
          <a:p>
            <a:pPr lvl="1"/>
            <a:r>
              <a:rPr lang="en-US" dirty="0"/>
              <a:t>Debian 12 (Bookworm) - default Linux distro</a:t>
            </a:r>
          </a:p>
          <a:p>
            <a:pPr lvl="1"/>
            <a:r>
              <a:rPr lang="en-US" dirty="0"/>
              <a:t>Ubuntu Chiseled container</a:t>
            </a:r>
          </a:p>
          <a:p>
            <a:pPr lvl="1"/>
            <a:r>
              <a:rPr lang="en-US" dirty="0"/>
              <a:t>Non-root user by default – app</a:t>
            </a:r>
          </a:p>
          <a:p>
            <a:pPr lvl="1"/>
            <a:r>
              <a:rPr lang="en-US" dirty="0"/>
              <a:t>Port 8080 by default</a:t>
            </a:r>
          </a:p>
          <a:p>
            <a:pPr lvl="1"/>
            <a:r>
              <a:rPr lang="en-US" dirty="0"/>
              <a:t>Publish to docker.io registry or tar.gz archive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D0B98D-F6EE-B0CA-1136-35E1EDFEB382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3E7BE-50F2-A904-4683-50D25AC76498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  <p:pic>
        <p:nvPicPr>
          <p:cNvPr id="8" name="Picture 7" descr="A graph of size improvement&#10;&#10;Description automatically generated with medium confidence">
            <a:extLst>
              <a:ext uri="{FF2B5EF4-FFF2-40B4-BE49-F238E27FC236}">
                <a16:creationId xmlns:a16="http://schemas.microsoft.com/office/drawing/2014/main" id="{20EFE7CD-3631-1900-98AB-EF32B8B62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760" y="4201706"/>
            <a:ext cx="5015040" cy="265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21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3DBD-32CE-2901-DF7A-C591F326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A0E-FA2E-B475-10BF-8D3D76BD7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1993"/>
            <a:ext cx="5181600" cy="3924969"/>
          </a:xfrm>
        </p:spPr>
        <p:txBody>
          <a:bodyPr>
            <a:normAutofit/>
          </a:bodyPr>
          <a:lstStyle/>
          <a:p>
            <a:r>
              <a:rPr lang="en-US" dirty="0"/>
              <a:t>Hot Reload improvements </a:t>
            </a:r>
          </a:p>
          <a:p>
            <a:pPr lvl="1"/>
            <a:r>
              <a:rPr lang="en-US" dirty="0" err="1"/>
              <a:t>Blazor</a:t>
            </a:r>
            <a:r>
              <a:rPr lang="en-US" dirty="0"/>
              <a:t> WebAssembly, iOS and Android</a:t>
            </a:r>
          </a:p>
          <a:p>
            <a:r>
              <a:rPr lang="en-US" dirty="0"/>
              <a:t>NuGet 6.4</a:t>
            </a:r>
          </a:p>
          <a:p>
            <a:pPr lvl="1"/>
            <a:r>
              <a:rPr lang="en-US" dirty="0"/>
              <a:t>Central Package Management</a:t>
            </a:r>
          </a:p>
          <a:p>
            <a:pPr lvl="1"/>
            <a:r>
              <a:rPr lang="en-US" dirty="0"/>
              <a:t>Improved VS performance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ADFE-7AEF-A675-5165-EB52F5982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51993"/>
            <a:ext cx="5181600" cy="3924970"/>
          </a:xfrm>
        </p:spPr>
        <p:txBody>
          <a:bodyPr>
            <a:normAutofit/>
          </a:bodyPr>
          <a:lstStyle/>
          <a:p>
            <a:r>
              <a:rPr lang="en-US" dirty="0"/>
              <a:t>Hot Reload </a:t>
            </a:r>
          </a:p>
          <a:p>
            <a:pPr lvl="1"/>
            <a:r>
              <a:rPr lang="en-US" dirty="0"/>
              <a:t>Modifying generics</a:t>
            </a:r>
          </a:p>
          <a:p>
            <a:r>
              <a:rPr lang="en-US" dirty="0"/>
              <a:t>NuGet improvements</a:t>
            </a:r>
          </a:p>
          <a:p>
            <a:pPr lvl="1"/>
            <a:r>
              <a:rPr lang="en-US" dirty="0"/>
              <a:t>Package source mappings</a:t>
            </a:r>
          </a:p>
          <a:p>
            <a:pPr lvl="1"/>
            <a:r>
              <a:rPr lang="en-US" dirty="0"/>
              <a:t>Vulnerability detection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Upgrade Assistant </a:t>
            </a:r>
          </a:p>
          <a:p>
            <a:pPr lvl="1"/>
            <a:r>
              <a:rPr lang="en-US" dirty="0"/>
              <a:t>Improved</a:t>
            </a:r>
          </a:p>
          <a:p>
            <a:pPr lvl="1"/>
            <a:r>
              <a:rPr lang="en-US" dirty="0"/>
              <a:t>Available from Visual Studio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A606BB-8B84-7864-C34A-12541BCBE04A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6C369D-A596-3ABD-EF89-029B8D6DB101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208129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18A5DC-A9AE-5916-FDEF-3F57B1E3A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8782" y="539750"/>
            <a:ext cx="3901367" cy="30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75E16-B460-7B45-883B-0495E939A06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 err="1"/>
              <a:t>gfdsg</a:t>
            </a:r>
            <a:endParaRPr lang="hr-H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92E58-22FB-434E-B22C-43A91AA8671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494005-5F34-EFD3-FE84-2A1671F084E9}"/>
              </a:ext>
            </a:extLst>
          </p:cNvPr>
          <p:cNvSpPr txBox="1">
            <a:spLocks/>
          </p:cNvSpPr>
          <p:nvPr/>
        </p:nvSpPr>
        <p:spPr>
          <a:xfrm>
            <a:off x="217894" y="2298675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What’s new in .NET world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FF3E1B-AB14-01FC-0340-C6B41A600607}"/>
              </a:ext>
            </a:extLst>
          </p:cNvPr>
          <p:cNvSpPr txBox="1">
            <a:spLocks/>
          </p:cNvSpPr>
          <p:nvPr/>
        </p:nvSpPr>
        <p:spPr>
          <a:xfrm>
            <a:off x="217894" y="3670300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Miroslav </a:t>
            </a:r>
            <a:r>
              <a:rPr lang="en-US" sz="32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Popović</a:t>
            </a:r>
            <a:br>
              <a:rPr lang="en-US" sz="3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Technical Manager @Qinshift</a:t>
            </a:r>
            <a:br>
              <a:rPr lang="en-US" sz="2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https://miroslavpopovic.com/</a:t>
            </a:r>
            <a:endParaRPr lang="en-US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</a:t>
            </a:r>
            <a:endParaRPr lang="en-US" sz="1800" dirty="0">
              <a:solidFill>
                <a:schemeClr val="bg2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https://www.linkedin.com/in/miroslavpopovic/</a:t>
            </a:r>
            <a:r>
              <a:rPr lang="en-US" sz="1800" dirty="0">
                <a:solidFill>
                  <a:schemeClr val="bg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</a:t>
            </a:r>
          </a:p>
          <a:p>
            <a:r>
              <a:rPr lang="en-US" sz="1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@miroslavpopovic</a:t>
            </a:r>
          </a:p>
        </p:txBody>
      </p:sp>
    </p:spTree>
    <p:extLst>
      <p:ext uri="{BB962C8B-B14F-4D97-AF65-F5344CB8AC3E}">
        <p14:creationId xmlns:p14="http://schemas.microsoft.com/office/powerpoint/2010/main" val="1518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3976-906F-29FE-D4BE-72F0440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19C9-8A7B-A833-F791-E73841DFD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1993"/>
            <a:ext cx="5181600" cy="39249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Regex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Source generator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Performance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Arrays, strings, Collections and Spans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LINQ Min, Max, Sum, Average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...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7BAA6B-874C-F653-0393-6E253E335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51993"/>
            <a:ext cx="5181600" cy="3924969"/>
          </a:xfrm>
        </p:spPr>
        <p:txBody>
          <a:bodyPr>
            <a:normAutofit/>
          </a:bodyPr>
          <a:lstStyle/>
          <a:p>
            <a:r>
              <a:rPr lang="en-US" dirty="0"/>
              <a:t>Tiering and Dynamic PGO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Native AOT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Vectorization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Branching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Bounds Checking improvements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Constant Folding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Non-GC Heap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752923-6E30-4BA3-743B-C7AAEE4417D1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4E5A5E-F648-2F0B-554C-9B68FCDD285E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119829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4CE952-E9BC-FB27-9B2F-A6F8EA30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300" y="123825"/>
            <a:ext cx="3740150" cy="37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DA96-B0B4-B9EF-C21B-979EB47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EF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F0D1-82C9-1708-9DB7-AF5E277CE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89779"/>
            <a:ext cx="5181600" cy="3887184"/>
          </a:xfrm>
        </p:spPr>
        <p:txBody>
          <a:bodyPr>
            <a:normAutofit/>
          </a:bodyPr>
          <a:lstStyle/>
          <a:p>
            <a:r>
              <a:rPr lang="en-US" sz="2000" dirty="0"/>
              <a:t>JSON columns in relational DBs</a:t>
            </a:r>
          </a:p>
          <a:p>
            <a:r>
              <a:rPr lang="en-US" sz="2000" dirty="0"/>
              <a:t>Bulk updates</a:t>
            </a:r>
          </a:p>
          <a:p>
            <a:r>
              <a:rPr lang="en-US" sz="2000" dirty="0"/>
              <a:t>Map CUD to stored procedures</a:t>
            </a:r>
          </a:p>
          <a:p>
            <a:r>
              <a:rPr lang="en-US" sz="2000" dirty="0"/>
              <a:t>Table-per-concrete-type (TPC) mapping</a:t>
            </a:r>
          </a:p>
          <a:p>
            <a:r>
              <a:rPr lang="en-US" sz="2000" dirty="0"/>
              <a:t>...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546BC-09D7-ADF5-D47B-DCB9E546D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9779"/>
            <a:ext cx="5181600" cy="3887184"/>
          </a:xfrm>
        </p:spPr>
        <p:txBody>
          <a:bodyPr>
            <a:normAutofit/>
          </a:bodyPr>
          <a:lstStyle/>
          <a:p>
            <a:r>
              <a:rPr lang="en-US" sz="2000" dirty="0"/>
              <a:t>Raw SQL queries for unmapped types</a:t>
            </a:r>
          </a:p>
          <a:p>
            <a:r>
              <a:rPr lang="en-US" sz="2000" dirty="0"/>
              <a:t>Complex types as value objects</a:t>
            </a:r>
          </a:p>
          <a:p>
            <a:r>
              <a:rPr lang="en-US" sz="2000" dirty="0"/>
              <a:t>SQL Server </a:t>
            </a:r>
            <a:r>
              <a:rPr lang="en-US" sz="2000" dirty="0" err="1"/>
              <a:t>HierarchyId</a:t>
            </a:r>
            <a:r>
              <a:rPr lang="en-US" sz="2000" dirty="0"/>
              <a:t> support</a:t>
            </a:r>
          </a:p>
          <a:p>
            <a:r>
              <a:rPr lang="en-US" sz="2000" dirty="0"/>
              <a:t>MongoDB provider for EF Core</a:t>
            </a:r>
          </a:p>
          <a:p>
            <a:pPr lvl="1"/>
            <a:r>
              <a:rPr lang="en-US" sz="1800" dirty="0"/>
              <a:t>Maintained by MongoDB</a:t>
            </a:r>
          </a:p>
          <a:p>
            <a:r>
              <a:rPr lang="en-US" sz="2000" dirty="0"/>
              <a:t>…</a:t>
            </a:r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4E57B-8044-7A95-7FF7-8EA91D216A63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BA1597-A528-CA58-5B7E-9CBB8C3D9E3D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22420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D44A1-C44F-0BBC-8E79-F44AE982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A64E0-398C-456B-0D9F-5D07A9D75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6B93D-869E-9980-0CEB-D4C1B4E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5969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2F81041-B765-6837-D795-9CFF1ADC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025" y="768350"/>
            <a:ext cx="6953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7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BB9C-7D82-B8B8-1B2E-93935FE4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6013-0F54-1B73-D259-94599A2D18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12450"/>
            <a:ext cx="5181600" cy="3864512"/>
          </a:xfrm>
        </p:spPr>
        <p:txBody>
          <a:bodyPr>
            <a:normAutofit/>
          </a:bodyPr>
          <a:lstStyle/>
          <a:p>
            <a:r>
              <a:rPr lang="en-US" dirty="0" err="1"/>
              <a:t>RateLimiting</a:t>
            </a:r>
            <a:r>
              <a:rPr lang="en-US" dirty="0"/>
              <a:t> middleware</a:t>
            </a:r>
          </a:p>
          <a:p>
            <a:r>
              <a:rPr lang="en-US" dirty="0"/>
              <a:t>Output caching middleware</a:t>
            </a:r>
          </a:p>
          <a:p>
            <a:r>
              <a:rPr lang="en-US" dirty="0"/>
              <a:t>Incremental ASP.NET migration tooling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3066A-F1B3-B3D5-F62E-C10756DE8B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12450"/>
            <a:ext cx="5181600" cy="3864512"/>
          </a:xfrm>
        </p:spPr>
        <p:txBody>
          <a:bodyPr>
            <a:normAutofit/>
          </a:bodyPr>
          <a:lstStyle/>
          <a:p>
            <a:r>
              <a:rPr lang="en-US" dirty="0"/>
              <a:t>Auth experience</a:t>
            </a:r>
          </a:p>
          <a:p>
            <a:r>
              <a:rPr lang="en-US" dirty="0"/>
              <a:t>Request timeouts middleware</a:t>
            </a:r>
          </a:p>
          <a:p>
            <a:r>
              <a:rPr lang="en-US" dirty="0" err="1"/>
              <a:t>AntiForgery</a:t>
            </a:r>
            <a:r>
              <a:rPr lang="en-US" dirty="0"/>
              <a:t> middleware</a:t>
            </a:r>
          </a:p>
          <a:p>
            <a:r>
              <a:rPr lang="en-US" dirty="0"/>
              <a:t>New Visual Studio templates</a:t>
            </a:r>
          </a:p>
          <a:p>
            <a:pPr lvl="1"/>
            <a:r>
              <a:rPr lang="en-US" dirty="0"/>
              <a:t>Angular, React, Vue, .</a:t>
            </a:r>
            <a:r>
              <a:rPr lang="en-US" dirty="0" err="1"/>
              <a:t>esproj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C89E39-A812-2B92-293E-47454F8F66E7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34CF93-34FF-DBE2-F00C-DB8EA8EA8ADC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425636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BF1F-3FEA-78FF-958B-66F57F55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 in ASP.NET 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2973-146C-8CF1-A4E7-2CCB126CCA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20007"/>
            <a:ext cx="5181600" cy="3856956"/>
          </a:xfrm>
        </p:spPr>
        <p:txBody>
          <a:bodyPr>
            <a:normAutofit/>
          </a:bodyPr>
          <a:lstStyle/>
          <a:p>
            <a:r>
              <a:rPr lang="en-US" dirty="0" err="1"/>
              <a:t>IEndpointFilter</a:t>
            </a:r>
            <a:r>
              <a:rPr lang="en-US" dirty="0"/>
              <a:t> support</a:t>
            </a:r>
          </a:p>
          <a:p>
            <a:r>
              <a:rPr lang="en-US" dirty="0" err="1"/>
              <a:t>IFormFile</a:t>
            </a:r>
            <a:r>
              <a:rPr lang="en-US" dirty="0"/>
              <a:t> and </a:t>
            </a:r>
            <a:r>
              <a:rPr lang="en-US" dirty="0" err="1"/>
              <a:t>IFormFileCollection</a:t>
            </a:r>
            <a:endParaRPr lang="en-US" dirty="0"/>
          </a:p>
          <a:p>
            <a:r>
              <a:rPr lang="en-US" dirty="0" err="1"/>
              <a:t>TypedResults</a:t>
            </a:r>
            <a:endParaRPr lang="en-US" dirty="0"/>
          </a:p>
          <a:p>
            <a:r>
              <a:rPr lang="en-US" dirty="0"/>
              <a:t>Route groups with </a:t>
            </a:r>
            <a:r>
              <a:rPr lang="en-US" dirty="0" err="1"/>
              <a:t>MapGroup</a:t>
            </a:r>
            <a:r>
              <a:rPr lang="en-US" dirty="0"/>
              <a:t>()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C614A-70FB-2C4F-2E9D-9A9D60DAF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20007"/>
            <a:ext cx="5181600" cy="3856956"/>
          </a:xfrm>
        </p:spPr>
        <p:txBody>
          <a:bodyPr>
            <a:normAutofit/>
          </a:bodyPr>
          <a:lstStyle/>
          <a:p>
            <a:r>
              <a:rPr lang="en-US" dirty="0"/>
              <a:t>Native AOT support</a:t>
            </a:r>
          </a:p>
          <a:p>
            <a:r>
              <a:rPr lang="en-US" dirty="0"/>
              <a:t>Request Delegate Generator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14456B-94D7-7DD2-2D38-1605EBF8ACF4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881728-0BE5-47B8-A824-5C12FCC420DE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3715432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F97-B488-56C6-3CBB-237AF466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SignalR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2097-3E47-D068-A560-A170C5A049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5577"/>
            <a:ext cx="5181600" cy="3781385"/>
          </a:xfrm>
        </p:spPr>
        <p:txBody>
          <a:bodyPr/>
          <a:lstStyle/>
          <a:p>
            <a:r>
              <a:rPr lang="en-US" dirty="0"/>
              <a:t>Client source generator</a:t>
            </a:r>
          </a:p>
          <a:p>
            <a:r>
              <a:rPr lang="en-US" dirty="0"/>
              <a:t>DI for hub methods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DF85D-7194-82A8-7294-5D3232A02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95577"/>
            <a:ext cx="5181600" cy="3781385"/>
          </a:xfrm>
        </p:spPr>
        <p:txBody>
          <a:bodyPr/>
          <a:lstStyle/>
          <a:p>
            <a:r>
              <a:rPr lang="en-US" dirty="0" err="1"/>
              <a:t>SignalR</a:t>
            </a:r>
            <a:r>
              <a:rPr lang="en-US" dirty="0"/>
              <a:t> seamless reconnect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B25D40-D398-9C3E-4656-4E393B5F49FF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0D560F-A395-3A54-8D02-AF85E2D67044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1846026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B92-5BB5-86E8-F943-299BA8B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8468-AC5A-700A-2D79-083968E84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59733"/>
            <a:ext cx="5181600" cy="405038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System.Security.Cryptography</a:t>
            </a:r>
            <a:r>
              <a:rPr lang="en-US" dirty="0"/>
              <a:t> support</a:t>
            </a:r>
          </a:p>
          <a:p>
            <a:r>
              <a:rPr lang="en-US" dirty="0"/>
              <a:t>Blazor custom elements no longer experimental</a:t>
            </a:r>
          </a:p>
          <a:p>
            <a:r>
              <a:rPr lang="en-US" dirty="0" err="1"/>
              <a:t>QuickGrid</a:t>
            </a:r>
            <a:r>
              <a:rPr lang="en-US" dirty="0"/>
              <a:t> component [experimental]</a:t>
            </a:r>
          </a:p>
          <a:p>
            <a:r>
              <a:rPr lang="en-US" dirty="0"/>
              <a:t>.NET WebAssembly runtime</a:t>
            </a:r>
          </a:p>
          <a:p>
            <a:r>
              <a:rPr lang="en-US" dirty="0"/>
              <a:t>WebAssembly multithreading [experimental]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42371C-656B-8966-8C57-68468BB45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59733"/>
            <a:ext cx="5181600" cy="40503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(Just) </a:t>
            </a:r>
            <a:r>
              <a:rPr lang="en-US" dirty="0" err="1"/>
              <a:t>Blazor</a:t>
            </a:r>
            <a:endParaRPr lang="en-US" dirty="0"/>
          </a:p>
          <a:p>
            <a:r>
              <a:rPr lang="en-US" dirty="0"/>
              <a:t>Server-side, streaming and interactive rendering, auto-render mode</a:t>
            </a:r>
          </a:p>
          <a:p>
            <a:r>
              <a:rPr lang="en-US" dirty="0"/>
              <a:t>New </a:t>
            </a:r>
            <a:r>
              <a:rPr lang="en-US" dirty="0" err="1"/>
              <a:t>Blazor</a:t>
            </a:r>
            <a:r>
              <a:rPr lang="en-US" dirty="0"/>
              <a:t> Web App project template</a:t>
            </a:r>
          </a:p>
          <a:p>
            <a:r>
              <a:rPr lang="en-US" dirty="0" err="1"/>
              <a:t>Blazor</a:t>
            </a:r>
            <a:r>
              <a:rPr lang="en-US" dirty="0"/>
              <a:t> Identity UI</a:t>
            </a:r>
          </a:p>
          <a:p>
            <a:r>
              <a:rPr lang="en-US" dirty="0"/>
              <a:t>Sections</a:t>
            </a:r>
          </a:p>
          <a:p>
            <a:r>
              <a:rPr lang="en-US" dirty="0" err="1"/>
              <a:t>QuickGrid</a:t>
            </a:r>
            <a:r>
              <a:rPr lang="en-US" dirty="0"/>
              <a:t> no longer experimental</a:t>
            </a:r>
          </a:p>
          <a:p>
            <a:r>
              <a:rPr lang="en-US" dirty="0"/>
              <a:t>Experimental </a:t>
            </a:r>
            <a:r>
              <a:rPr lang="en-US" dirty="0" err="1"/>
              <a:t>Webcil</a:t>
            </a:r>
            <a:r>
              <a:rPr lang="en-US" dirty="0"/>
              <a:t> format</a:t>
            </a:r>
          </a:p>
          <a:p>
            <a:r>
              <a:rPr lang="en-US" dirty="0" err="1"/>
              <a:t>jiterpreter</a:t>
            </a:r>
            <a:endParaRPr lang="en-US" dirty="0"/>
          </a:p>
          <a:p>
            <a:r>
              <a:rPr lang="en-US" dirty="0"/>
              <a:t>…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72753212-07E5-2B19-C679-71A49A95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853" y="248298"/>
            <a:ext cx="1894609" cy="189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81E7D4-BA11-8AAB-DABA-F3DCF0CC58A1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B7AB19-7482-C611-DCC3-818D547F20F2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3620492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B364F-E5E6-FBC5-D919-CFE1C64B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Aspire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B9B385-366B-6F9A-1629-E7197E9EC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Distributed applications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Orchestration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Components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Tooling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292B7A-91FC-EF89-DE0E-0917ED74A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725" y="681037"/>
            <a:ext cx="3648075" cy="847725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75F6D8F-6A36-9F27-6389-EB66B8457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633" y="4437610"/>
            <a:ext cx="7210367" cy="242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50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0B6A9-1121-84DD-3CE5-118803E3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B6292-8F85-9E5A-3110-00EAC64B8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2443F-6BCD-B678-FD85-9BFDB42A1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72" y="224567"/>
            <a:ext cx="7272552" cy="4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1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7165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5A86-A73A-3451-A228-E0FA2C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6928-A222-6EAD-B68B-3268FF8A2F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7792"/>
            <a:ext cx="5181600" cy="3819170"/>
          </a:xfrm>
        </p:spPr>
        <p:txBody>
          <a:bodyPr>
            <a:normAutofit/>
          </a:bodyPr>
          <a:lstStyle/>
          <a:p>
            <a:r>
              <a:rPr lang="en-US" dirty="0"/>
              <a:t>iOS, Android, macOS, Windows, Tizen</a:t>
            </a:r>
          </a:p>
          <a:p>
            <a:r>
              <a:rPr lang="en-US" dirty="0"/>
              <a:t>Single project, platform folders</a:t>
            </a:r>
          </a:p>
          <a:p>
            <a:r>
              <a:rPr lang="en-US" dirty="0"/>
              <a:t>Hot Reload</a:t>
            </a:r>
          </a:p>
          <a:p>
            <a:r>
              <a:rPr lang="en-US" dirty="0"/>
              <a:t>Third-party components</a:t>
            </a:r>
          </a:p>
          <a:p>
            <a:pPr lvl="1"/>
            <a:r>
              <a:rPr lang="en-US" dirty="0"/>
              <a:t>DevExpress, </a:t>
            </a:r>
            <a:r>
              <a:rPr lang="en-US" dirty="0" err="1"/>
              <a:t>Syncfusion</a:t>
            </a:r>
            <a:r>
              <a:rPr lang="en-US" dirty="0"/>
              <a:t>, Telerik... </a:t>
            </a:r>
          </a:p>
          <a:p>
            <a:pPr lvl="1"/>
            <a:r>
              <a:rPr lang="en-US" dirty="0"/>
              <a:t>MAUI Community Toolkit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C8D1A1D-57B2-73DE-7A22-252AF179D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57792"/>
            <a:ext cx="5181600" cy="3819170"/>
          </a:xfrm>
        </p:spPr>
        <p:txBody>
          <a:bodyPr>
            <a:normAutofit/>
          </a:bodyPr>
          <a:lstStyle/>
          <a:p>
            <a:r>
              <a:rPr lang="en-US" dirty="0"/>
              <a:t>Improving quality</a:t>
            </a:r>
          </a:p>
          <a:p>
            <a:r>
              <a:rPr lang="en-US" dirty="0" err="1"/>
              <a:t>Xamarin.Forms</a:t>
            </a:r>
            <a:r>
              <a:rPr lang="en-US" dirty="0"/>
              <a:t> upgrade to .NET MAUI with .NET Upgrade Assistant</a:t>
            </a:r>
          </a:p>
          <a:p>
            <a:r>
              <a:rPr lang="en-US" dirty="0"/>
              <a:t>Native AOT support for iOS and Android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BB1CF4-16A4-6DB6-BEA4-96C74EDE47A1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BA75A4-A715-3B7C-ED83-A1332DE81B20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827640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B453F1-5CA8-26C3-4B31-72D67B39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24" y="1843825"/>
            <a:ext cx="4072033" cy="458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5C5A8-E28E-3A5E-662C-C1F67F95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B5BB-B848-19B3-BC1F-2D7E8A2B1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74" y="2627303"/>
            <a:ext cx="2935566" cy="37975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86068-3345-969E-636B-DE6811D52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32" y="1843825"/>
            <a:ext cx="360997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0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C5B1-7459-8725-7E4B-3E4759E3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5203-65E2-1A04-F6A4-6DE6C2B81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- </a:t>
            </a:r>
            <a:r>
              <a:rPr lang="en-US" dirty="0">
                <a:hlinkClick r:id="rId3"/>
              </a:rPr>
              <a:t>https://learn.microsoft.com/en-us/aspnet/core/blazor/hybrid/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Uno platform - </a:t>
            </a:r>
            <a:r>
              <a:rPr lang="en-US" dirty="0">
                <a:hlinkClick r:id="rId4"/>
              </a:rPr>
              <a:t>https://platform.uno/</a:t>
            </a:r>
            <a:endParaRPr lang="en-US" dirty="0"/>
          </a:p>
          <a:p>
            <a:r>
              <a:rPr lang="en-US" dirty="0"/>
              <a:t>Avalonia UI - </a:t>
            </a:r>
            <a:r>
              <a:rPr lang="en-US" dirty="0">
                <a:hlinkClick r:id="rId5"/>
              </a:rPr>
              <a:t>https://avaloniaui.net/</a:t>
            </a:r>
            <a:r>
              <a:rPr lang="en-US" dirty="0"/>
              <a:t> </a:t>
            </a:r>
          </a:p>
          <a:p>
            <a:r>
              <a:rPr lang="en-US" dirty="0"/>
              <a:t>Flutter - </a:t>
            </a:r>
            <a:r>
              <a:rPr lang="en-US" dirty="0">
                <a:hlinkClick r:id="rId6"/>
              </a:rPr>
              <a:t>https://flutter.dev/</a:t>
            </a:r>
            <a:r>
              <a:rPr lang="en-US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A1A786-797E-6F36-20A9-3828000F57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96643" y="4340750"/>
            <a:ext cx="2779807" cy="8128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CA06DE-A7E2-5BC7-FBC0-B8735734B0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6943" y="5327227"/>
            <a:ext cx="984673" cy="9846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CBF438-8B48-8874-36D0-9A0031DA41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57489" y="5508124"/>
            <a:ext cx="2218703" cy="6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CBF2-A1CC-EDAD-1C11-2A5DBF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00FC5-718C-2B00-1283-4C83134A2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itHub - dotnet/try: Try .NET provides developers and content authors with  tools to create interactive experiences.">
            <a:extLst>
              <a:ext uri="{FF2B5EF4-FFF2-40B4-BE49-F238E27FC236}">
                <a16:creationId xmlns:a16="http://schemas.microsoft.com/office/drawing/2014/main" id="{E100F285-5B15-BED8-724D-CD3DE7877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157163"/>
            <a:ext cx="44323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89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072AC-765C-63DE-EBD1-C3AF23AA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0" y="3562733"/>
            <a:ext cx="3295267" cy="32952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1B04A-E11F-3BC7-7A0F-3EBAFCF7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259A-A140-1C11-CA0C-7169DCA681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5349"/>
            <a:ext cx="5181600" cy="3811614"/>
          </a:xfrm>
        </p:spPr>
        <p:txBody>
          <a:bodyPr/>
          <a:lstStyle/>
          <a:p>
            <a:r>
              <a:rPr lang="en-US" dirty="0"/>
              <a:t>JSON transcoding</a:t>
            </a:r>
          </a:p>
          <a:p>
            <a:pPr lvl="1"/>
            <a:r>
              <a:rPr lang="en-US" dirty="0"/>
              <a:t>Use like RESTful HTTP APIs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0FC7A3-CCD3-28FC-9277-85C23609C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65349"/>
            <a:ext cx="5181600" cy="3811614"/>
          </a:xfrm>
        </p:spPr>
        <p:txBody>
          <a:bodyPr/>
          <a:lstStyle/>
          <a:p>
            <a:r>
              <a:rPr lang="en-US" dirty="0"/>
              <a:t>Native AOT support </a:t>
            </a:r>
          </a:p>
          <a:p>
            <a:pPr lvl="1"/>
            <a:r>
              <a:rPr lang="en-US" dirty="0"/>
              <a:t>Both client and server apps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45B7FE-E9F8-01E8-73E6-88FBE5AF6CFF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E9CA2B-4D00-0F22-0450-FF9D8099BE83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1714602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AE0A-8F02-268D-9878-31A517B2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6A33-19B4-AB88-C648-71C7E00A51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5577"/>
            <a:ext cx="5181600" cy="3906982"/>
          </a:xfrm>
        </p:spPr>
        <p:txBody>
          <a:bodyPr>
            <a:normAutofit/>
          </a:bodyPr>
          <a:lstStyle/>
          <a:p>
            <a:r>
              <a:rPr lang="en-US" dirty="0"/>
              <a:t>Windows Forms</a:t>
            </a:r>
          </a:p>
          <a:p>
            <a:pPr lvl="1"/>
            <a:r>
              <a:rPr lang="en-US" dirty="0"/>
              <a:t>MVVM </a:t>
            </a:r>
          </a:p>
          <a:p>
            <a:pPr lvl="1"/>
            <a:r>
              <a:rPr lang="en-US" dirty="0"/>
              <a:t>Custom controls for </a:t>
            </a:r>
            <a:r>
              <a:rPr lang="en-US" dirty="0" err="1"/>
              <a:t>WinForm’s</a:t>
            </a:r>
            <a:r>
              <a:rPr lang="en-US" dirty="0"/>
              <a:t> out-of-process designer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WPF</a:t>
            </a:r>
          </a:p>
          <a:p>
            <a:pPr lvl="1"/>
            <a:r>
              <a:rPr lang="en-US" dirty="0"/>
              <a:t>Performance improvements</a:t>
            </a:r>
          </a:p>
          <a:p>
            <a:pPr lvl="1"/>
            <a:r>
              <a:rPr lang="en-US" dirty="0"/>
              <a:t>Template updates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601D9-3743-C702-B6B4-606C328CF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95577"/>
            <a:ext cx="5181600" cy="3906982"/>
          </a:xfrm>
        </p:spPr>
        <p:txBody>
          <a:bodyPr>
            <a:normAutofit/>
          </a:bodyPr>
          <a:lstStyle/>
          <a:p>
            <a:r>
              <a:rPr lang="en-US" dirty="0"/>
              <a:t>WPF</a:t>
            </a:r>
          </a:p>
          <a:p>
            <a:pPr lvl="1"/>
            <a:r>
              <a:rPr lang="en-US" dirty="0" err="1"/>
              <a:t>OpenFolderDialog</a:t>
            </a:r>
            <a:endParaRPr lang="en-US" dirty="0"/>
          </a:p>
          <a:p>
            <a:pPr lvl="1"/>
            <a:r>
              <a:rPr lang="en-US" dirty="0"/>
              <a:t>WPF Hardware Acceleration in RDP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D3D735-2F51-02CC-D17A-F9E2E3136BC4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40563E-737C-FF49-494D-795383475DBD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4126326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FF-8267-1927-8F61-23FEC7D6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B457-BB83-DF94-2CC6-88778DE4D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65349"/>
            <a:ext cx="5181600" cy="3811613"/>
          </a:xfrm>
        </p:spPr>
        <p:txBody>
          <a:bodyPr>
            <a:normAutofit/>
          </a:bodyPr>
          <a:lstStyle/>
          <a:p>
            <a:r>
              <a:rPr lang="en-US" dirty="0"/>
              <a:t>Metrics for </a:t>
            </a:r>
            <a:r>
              <a:rPr lang="en-US" dirty="0" err="1"/>
              <a:t>Microsoft.Extensions.Caching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C3EF01-8F4C-5338-00EB-66CC9D98C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65349"/>
            <a:ext cx="5181600" cy="3811613"/>
          </a:xfrm>
        </p:spPr>
        <p:txBody>
          <a:bodyPr>
            <a:normAutofit/>
          </a:bodyPr>
          <a:lstStyle/>
          <a:p>
            <a:r>
              <a:rPr lang="en-US" dirty="0"/>
              <a:t>Metrics for ASP.NET Core hosting, Kestrel and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Azure Monitor </a:t>
            </a:r>
            <a:r>
              <a:rPr lang="en-US" dirty="0" err="1"/>
              <a:t>OpenTelemetry</a:t>
            </a:r>
            <a:r>
              <a:rPr lang="en-US" dirty="0"/>
              <a:t> distro library</a:t>
            </a:r>
          </a:p>
          <a:p>
            <a:r>
              <a:rPr lang="en-US" dirty="0"/>
              <a:t>ASP.NET Core apps metric testing</a:t>
            </a:r>
          </a:p>
          <a:p>
            <a:pPr lvl="1"/>
            <a:r>
              <a:rPr lang="en-US" dirty="0"/>
              <a:t>With </a:t>
            </a:r>
            <a:r>
              <a:rPr lang="en-US" dirty="0" err="1"/>
              <a:t>IMeterFactory</a:t>
            </a:r>
            <a:r>
              <a:rPr lang="en-US" dirty="0"/>
              <a:t> and </a:t>
            </a:r>
            <a:r>
              <a:rPr lang="en-US" dirty="0" err="1"/>
              <a:t>MetricCollector</a:t>
            </a:r>
            <a:r>
              <a:rPr lang="en-US" dirty="0"/>
              <a:t>&lt;T&gt;</a:t>
            </a:r>
          </a:p>
          <a:p>
            <a:r>
              <a:rPr lang="en-US" dirty="0"/>
              <a:t>New, improved, and renamed counters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19B95-DA0F-F05B-EC50-DBC25E817671}"/>
              </a:ext>
            </a:extLst>
          </p:cNvPr>
          <p:cNvSpPr/>
          <p:nvPr/>
        </p:nvSpPr>
        <p:spPr>
          <a:xfrm>
            <a:off x="866892" y="1544494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5AB6F-80BE-819D-636E-5E91DFE41440}"/>
              </a:ext>
            </a:extLst>
          </p:cNvPr>
          <p:cNvSpPr/>
          <p:nvPr/>
        </p:nvSpPr>
        <p:spPr>
          <a:xfrm>
            <a:off x="6172200" y="1567576"/>
            <a:ext cx="12698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.NET 8</a:t>
            </a:r>
          </a:p>
        </p:txBody>
      </p:sp>
    </p:spTree>
    <p:extLst>
      <p:ext uri="{BB962C8B-B14F-4D97-AF65-F5344CB8AC3E}">
        <p14:creationId xmlns:p14="http://schemas.microsoft.com/office/powerpoint/2010/main" val="112271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9A210E-BA60-ECE4-EFE6-CA158F8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98D0C-DC61-F8E6-D61D-B7A8DF24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65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1CA2-47C4-A0C8-53AA-97263AD0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14" y="4583692"/>
            <a:ext cx="5111248" cy="2274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CBAD-DC49-B464-86F8-48605AA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CoreWCF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A815-C52F-7322-110A-5051E98C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1.0 released in April 2022.</a:t>
            </a:r>
          </a:p>
          <a:p>
            <a:r>
              <a:rPr lang="en-US" dirty="0"/>
              <a:t>Community project</a:t>
            </a:r>
          </a:p>
          <a:p>
            <a:r>
              <a:rPr lang="en-US" dirty="0"/>
              <a:t>Features are a subset of functionality from WCF</a:t>
            </a:r>
          </a:p>
          <a:p>
            <a:r>
              <a:rPr lang="en-US" dirty="0"/>
              <a:t>.NET Upgrade Assistant can migrate WCF services to </a:t>
            </a:r>
            <a:r>
              <a:rPr lang="en-US" dirty="0" err="1"/>
              <a:t>CoreWCF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756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8EAA2-2F38-7353-DACB-DC57DA4D9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015" y="4593759"/>
            <a:ext cx="6265985" cy="22642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68260-5AB9-29B3-001F-165E8AE8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FB96-ED65-BC27-038C-4420AC1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YARP = Yet another reverse proxy</a:t>
            </a:r>
          </a:p>
          <a:p>
            <a:r>
              <a:rPr lang="en-US" dirty="0"/>
              <a:t>Configuration via static config files, or programmatic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Authentication and authorization</a:t>
            </a:r>
          </a:p>
          <a:p>
            <a:r>
              <a:rPr lang="en-US" dirty="0"/>
              <a:t>HTTP/3 support</a:t>
            </a:r>
          </a:p>
          <a:p>
            <a:r>
              <a:rPr lang="en-US" dirty="0"/>
              <a:t>Proxying URLs and header transformation</a:t>
            </a:r>
          </a:p>
          <a:p>
            <a:r>
              <a:rPr lang="en-US" dirty="0"/>
              <a:t>Cloud-scale performance</a:t>
            </a:r>
          </a:p>
          <a:p>
            <a:r>
              <a:rPr lang="en-US" dirty="0"/>
              <a:t>Easily extensible</a:t>
            </a:r>
          </a:p>
          <a:p>
            <a:r>
              <a:rPr lang="en-US" dirty="0"/>
              <a:t>Open-source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454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D47C-1DA6-9295-00C7-F99EB29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B3188-158F-1331-E946-8AFAD0E262D5}"/>
              </a:ext>
            </a:extLst>
          </p:cNvPr>
          <p:cNvSpPr txBox="1"/>
          <p:nvPr/>
        </p:nvSpPr>
        <p:spPr>
          <a:xfrm>
            <a:off x="712177" y="1767381"/>
            <a:ext cx="39259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.NET languages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BCL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SDK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Tools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Performance improvements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62F76-EC97-635F-73DB-54C6F3A42769}"/>
              </a:ext>
            </a:extLst>
          </p:cNvPr>
          <p:cNvSpPr txBox="1"/>
          <p:nvPr/>
        </p:nvSpPr>
        <p:spPr>
          <a:xfrm>
            <a:off x="6096000" y="1767381"/>
            <a:ext cx="36980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EF Core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ASP.NET Core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MAUI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gRPC</a:t>
            </a:r>
            <a:b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626E61-4000-E4F3-584D-4D4FA3388BA3}"/>
              </a:ext>
            </a:extLst>
          </p:cNvPr>
          <p:cNvSpPr txBox="1"/>
          <p:nvPr/>
        </p:nvSpPr>
        <p:spPr>
          <a:xfrm>
            <a:off x="712177" y="5235314"/>
            <a:ext cx="69222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Covering .NET 7 and 8, from 2022, onwards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E88432-200E-14D4-0752-63FAA9F2EAB6}"/>
              </a:ext>
            </a:extLst>
          </p:cNvPr>
          <p:cNvSpPr txBox="1"/>
          <p:nvPr/>
        </p:nvSpPr>
        <p:spPr>
          <a:xfrm>
            <a:off x="712177" y="5674526"/>
            <a:ext cx="9023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https://github.com/miroslavpopovic/what-is-new-in-dotnet</a:t>
            </a: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055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BDA0-3498-F49D-20DD-D2A5387E1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64" y="2767528"/>
            <a:ext cx="6259735" cy="409047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461FA1-0333-725A-9256-64A65012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32216-6EE6-921D-9257-0ABB4911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Open-source, cross-platform machine learning framework</a:t>
            </a:r>
          </a:p>
          <a:p>
            <a:r>
              <a:rPr lang="en-US" dirty="0"/>
              <a:t>Microsoft.Extensions.ML NuGet package</a:t>
            </a:r>
          </a:p>
          <a:p>
            <a:r>
              <a:rPr lang="en-US" dirty="0"/>
              <a:t>Model Builder</a:t>
            </a:r>
          </a:p>
          <a:p>
            <a:r>
              <a:rPr lang="en-US" dirty="0" err="1"/>
              <a:t>AutoML</a:t>
            </a:r>
            <a:r>
              <a:rPr lang="en-US" dirty="0"/>
              <a:t> </a:t>
            </a:r>
          </a:p>
          <a:p>
            <a:r>
              <a:rPr lang="en-US" dirty="0"/>
              <a:t>Notebook Editor in VS</a:t>
            </a:r>
          </a:p>
          <a:p>
            <a:r>
              <a:rPr lang="en-US" dirty="0"/>
              <a:t>Current version </a:t>
            </a:r>
            <a:r>
              <a:rPr lang="en-US"/>
              <a:t>is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87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5334E5-D570-C236-2008-9D7E78B98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318" y="2957804"/>
            <a:ext cx="6933682" cy="39001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89EEB-F2D8-9B0A-7A6B-83F00316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0652-26FB-6402-9921-C7D714A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Helpers and APIs for any UI platform</a:t>
            </a:r>
          </a:p>
          <a:p>
            <a:r>
              <a:rPr lang="en-US" dirty="0"/>
              <a:t>MVVM Toolkit</a:t>
            </a:r>
          </a:p>
          <a:p>
            <a:pPr lvl="1"/>
            <a:r>
              <a:rPr lang="en-US" dirty="0"/>
              <a:t>Inspired by </a:t>
            </a:r>
            <a:r>
              <a:rPr lang="en-US" dirty="0" err="1"/>
              <a:t>MvvmLight</a:t>
            </a:r>
            <a:endParaRPr lang="en-US" dirty="0"/>
          </a:p>
          <a:p>
            <a:pPr lvl="1"/>
            <a:r>
              <a:rPr lang="en-US" dirty="0"/>
              <a:t>Source generators</a:t>
            </a:r>
          </a:p>
          <a:p>
            <a:pPr lvl="2"/>
            <a:r>
              <a:rPr lang="en-US" dirty="0"/>
              <a:t>Commands</a:t>
            </a:r>
          </a:p>
          <a:p>
            <a:pPr lvl="2"/>
            <a:r>
              <a:rPr lang="en-US" dirty="0"/>
              <a:t>Observable properties</a:t>
            </a:r>
          </a:p>
          <a:p>
            <a:pPr lvl="1"/>
            <a:r>
              <a:rPr lang="en-US" dirty="0"/>
              <a:t>Roslyn analyzers</a:t>
            </a:r>
          </a:p>
          <a:p>
            <a:pPr lvl="1"/>
            <a:r>
              <a:rPr lang="en-US" dirty="0"/>
              <a:t>Sample app</a:t>
            </a:r>
          </a:p>
          <a:p>
            <a:r>
              <a:rPr lang="en-US" dirty="0"/>
              <a:t>Other toolkits</a:t>
            </a:r>
          </a:p>
          <a:p>
            <a:pPr lvl="1"/>
            <a:r>
              <a:rPr lang="en-US" dirty="0"/>
              <a:t>Windows Community Toolkit</a:t>
            </a:r>
          </a:p>
          <a:p>
            <a:pPr lvl="1"/>
            <a:r>
              <a:rPr lang="en-US" dirty="0"/>
              <a:t>.NET MAUI Community Toolkit</a:t>
            </a:r>
          </a:p>
        </p:txBody>
      </p:sp>
    </p:spTree>
    <p:extLst>
      <p:ext uri="{BB962C8B-B14F-4D97-AF65-F5344CB8AC3E}">
        <p14:creationId xmlns:p14="http://schemas.microsoft.com/office/powerpoint/2010/main" val="2117143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BCEC-C923-9ED9-1743-D7D8B52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libraries and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00B1B-09F3-15EE-E78E-F5CB1A119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Polly</a:t>
            </a:r>
          </a:p>
          <a:p>
            <a:pPr lvl="1"/>
            <a:r>
              <a:rPr lang="en-US" dirty="0"/>
              <a:t>v8 released in September 2023.</a:t>
            </a:r>
          </a:p>
          <a:p>
            <a:r>
              <a:rPr lang="en-US" dirty="0"/>
              <a:t>Source Code generators</a:t>
            </a:r>
          </a:p>
          <a:p>
            <a:pPr lvl="1"/>
            <a:r>
              <a:rPr lang="en-US" dirty="0" err="1"/>
              <a:t>Mapperly</a:t>
            </a:r>
            <a:endParaRPr lang="en-US" dirty="0"/>
          </a:p>
          <a:p>
            <a:pPr lvl="1"/>
            <a:r>
              <a:rPr lang="en-US" dirty="0" err="1"/>
              <a:t>Dunet</a:t>
            </a:r>
            <a:endParaRPr lang="en-US" dirty="0"/>
          </a:p>
          <a:p>
            <a:pPr lvl="1"/>
            <a:r>
              <a:rPr lang="en-US" dirty="0" err="1"/>
              <a:t>Generator.Equals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https://wengier.com/SourceGeneratorPlayground/</a:t>
            </a:r>
            <a:r>
              <a:rPr lang="en-US" dirty="0"/>
              <a:t> </a:t>
            </a:r>
          </a:p>
          <a:p>
            <a:r>
              <a:rPr lang="en-US" dirty="0"/>
              <a:t>Sisk</a:t>
            </a:r>
          </a:p>
          <a:p>
            <a:pPr lvl="1"/>
            <a:r>
              <a:rPr lang="en-US" dirty="0"/>
              <a:t>An alternative .NET HTTP Server</a:t>
            </a:r>
          </a:p>
          <a:p>
            <a:pPr lvl="1"/>
            <a:r>
              <a:rPr lang="en-US" dirty="0">
                <a:hlinkClick r:id="rId3"/>
              </a:rPr>
              <a:t>https://sisk.project-principium.dev/</a:t>
            </a:r>
            <a:r>
              <a:rPr lang="en-US" dirty="0"/>
              <a:t> </a:t>
            </a:r>
          </a:p>
          <a:p>
            <a:r>
              <a:rPr lang="en-US" dirty="0"/>
              <a:t>Distributed apps</a:t>
            </a:r>
          </a:p>
          <a:p>
            <a:pPr lvl="1"/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Microsoft Orleans</a:t>
            </a:r>
          </a:p>
        </p:txBody>
      </p:sp>
      <p:pic>
        <p:nvPicPr>
          <p:cNvPr id="5" name="Picture 4" descr="A colorful bird with text&#10;&#10;Description automatically generated">
            <a:extLst>
              <a:ext uri="{FF2B5EF4-FFF2-40B4-BE49-F238E27FC236}">
                <a16:creationId xmlns:a16="http://schemas.microsoft.com/office/drawing/2014/main" id="{F526173C-144C-01E6-413F-FEED7F1E0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61" y="3194802"/>
            <a:ext cx="1612983" cy="16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903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525-4CC8-D65D-4218-74682A8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and dogfooding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8E0E-6676-7E26-BD68-9865F54D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AppService</a:t>
            </a:r>
            <a:r>
              <a:rPr lang="en-US" dirty="0"/>
              <a:t> is using Kestrel + YARP</a:t>
            </a:r>
          </a:p>
          <a:p>
            <a:r>
              <a:rPr lang="en-US" dirty="0"/>
              <a:t>Azure Functions supports latest .NET</a:t>
            </a:r>
          </a:p>
          <a:p>
            <a:r>
              <a:rPr lang="en-US" dirty="0"/>
              <a:t>Amazon EC2 and AWS Lambda supports latest .NET</a:t>
            </a:r>
          </a:p>
          <a:p>
            <a:r>
              <a:rPr lang="en-US" dirty="0"/>
              <a:t>Dynamics 365 is using YARP</a:t>
            </a:r>
          </a:p>
          <a:p>
            <a:r>
              <a:rPr lang="en-US" dirty="0"/>
              <a:t>On latest .NET</a:t>
            </a:r>
          </a:p>
          <a:p>
            <a:pPr lvl="1"/>
            <a:r>
              <a:rPr lang="en-US" dirty="0"/>
              <a:t>Azure Active Directory Gateway</a:t>
            </a:r>
          </a:p>
          <a:p>
            <a:pPr lvl="1"/>
            <a:r>
              <a:rPr lang="en-US" dirty="0"/>
              <a:t>Microsoft Graph</a:t>
            </a:r>
          </a:p>
          <a:p>
            <a:pPr lvl="1"/>
            <a:r>
              <a:rPr lang="en-US" dirty="0"/>
              <a:t>Azure Cosmos DB</a:t>
            </a:r>
          </a:p>
          <a:p>
            <a:pPr lvl="1"/>
            <a:r>
              <a:rPr lang="en-US" dirty="0"/>
              <a:t>Exchange Online</a:t>
            </a:r>
          </a:p>
          <a:p>
            <a:pPr lvl="1"/>
            <a:r>
              <a:rPr lang="en-US" dirty="0"/>
              <a:t>Microsoft Commerce</a:t>
            </a:r>
          </a:p>
          <a:p>
            <a:pPr lvl="1"/>
            <a:r>
              <a:rPr lang="en-US" dirty="0"/>
              <a:t>Microsoft Teams Infrastructure and Assignments</a:t>
            </a:r>
          </a:p>
          <a:p>
            <a:pPr lvl="1"/>
            <a:r>
              <a:rPr lang="en-US" dirty="0"/>
              <a:t>Bing Ads</a:t>
            </a:r>
          </a:p>
          <a:p>
            <a:pPr lvl="1"/>
            <a:r>
              <a:rPr lang="en-US" dirty="0" err="1"/>
              <a:t>OneService</a:t>
            </a:r>
            <a:endParaRPr lang="en-US" dirty="0"/>
          </a:p>
          <a:p>
            <a:pPr lvl="1"/>
            <a:r>
              <a:rPr lang="en-US" dirty="0"/>
              <a:t>Bing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653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5630D0-A8E1-0260-37CE-F3F938BA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A700F-AD7C-C7BD-B92D-6D1ED6D77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68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B466-C405-7864-35EB-9E65DD65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714A-B23E-0805-57AB-9BF2F5DE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Git improvements</a:t>
            </a:r>
          </a:p>
          <a:p>
            <a:pPr lvl="1"/>
            <a:r>
              <a:rPr lang="en-US" dirty="0"/>
              <a:t>multi-branch, line staging, graphs, PRs, summary </a:t>
            </a:r>
            <a:r>
              <a:rPr lang="en-US" dirty="0" err="1"/>
              <a:t>difs</a:t>
            </a:r>
            <a:r>
              <a:rPr lang="en-US" dirty="0"/>
              <a:t>…</a:t>
            </a:r>
          </a:p>
          <a:p>
            <a:r>
              <a:rPr lang="en-US" dirty="0"/>
              <a:t>Hot Reload</a:t>
            </a:r>
          </a:p>
          <a:p>
            <a:r>
              <a:rPr lang="en-US" dirty="0"/>
              <a:t>UI refresh</a:t>
            </a:r>
          </a:p>
          <a:p>
            <a:r>
              <a:rPr lang="en-US" dirty="0"/>
              <a:t>Dev Tunnels for web applications</a:t>
            </a:r>
          </a:p>
          <a:p>
            <a:r>
              <a:rPr lang="en-US" dirty="0"/>
              <a:t>.NET Upgrade Assistant</a:t>
            </a:r>
          </a:p>
          <a:p>
            <a:r>
              <a:rPr lang="en-US" dirty="0"/>
              <a:t>.http file support</a:t>
            </a:r>
          </a:p>
          <a:p>
            <a:r>
              <a:rPr lang="en-US" dirty="0"/>
              <a:t>Debugging and diagnostics, performance improvements</a:t>
            </a:r>
          </a:p>
          <a:p>
            <a:r>
              <a:rPr lang="en-US" dirty="0"/>
              <a:t>Visual Studio for Mac retirement announced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0CB078-F942-C723-D837-B558E8D1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475" y="2509837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6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A83D-373D-8A28-E469-4AB875B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2B4A-2A25-4CE8-AED6-671C877A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45013" cy="435133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https://vscode.dev/</a:t>
            </a:r>
            <a:endParaRPr lang="en-US" dirty="0"/>
          </a:p>
          <a:p>
            <a:r>
              <a:rPr lang="en-US" dirty="0"/>
              <a:t>Visual Studio Code Server</a:t>
            </a:r>
          </a:p>
          <a:p>
            <a:r>
              <a:rPr lang="en-US" dirty="0"/>
              <a:t>C# Dev Kit</a:t>
            </a:r>
          </a:p>
          <a:p>
            <a:pPr lvl="1"/>
            <a:r>
              <a:rPr lang="en-US" dirty="0"/>
              <a:t>C# extension enhanced (</a:t>
            </a:r>
            <a:r>
              <a:rPr lang="en-US" dirty="0" err="1"/>
              <a:t>OmniSharp</a:t>
            </a:r>
            <a:r>
              <a:rPr lang="en-US" dirty="0"/>
              <a:t>), </a:t>
            </a:r>
            <a:r>
              <a:rPr lang="en-US" dirty="0" err="1"/>
              <a:t>IntelliCode</a:t>
            </a:r>
            <a:r>
              <a:rPr lang="en-US" dirty="0"/>
              <a:t>, .NET runtime install, Solution Explorer…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AFCBE-D0EF-6646-C015-BD4019A254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080" y="2413000"/>
            <a:ext cx="1773592" cy="17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6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481F-ADFB-B8BB-DE0C-F26E0C0D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F9BB-8DD5-E201-3FDC-A9F0331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ReSharper</a:t>
            </a:r>
          </a:p>
          <a:p>
            <a:r>
              <a:rPr lang="en-US" dirty="0"/>
              <a:t>Rider</a:t>
            </a:r>
          </a:p>
          <a:p>
            <a:r>
              <a:rPr lang="en-US"/>
              <a:t>Fleet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507B5-A8B8-F576-E9FF-2F095DFB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63" y="3963761"/>
            <a:ext cx="5512837" cy="2894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1AD2E-67EF-0154-9874-4D6B40B43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70" y="3963761"/>
            <a:ext cx="5530394" cy="2894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473D4-3323-CCD9-083B-AADD28936A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171" y="6144047"/>
            <a:ext cx="646119" cy="64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F9CA2-E16C-A3E4-49B9-A4C2D72ED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19" y="6149962"/>
            <a:ext cx="646119" cy="6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259792"/>
            <a:ext cx="11060723" cy="991802"/>
          </a:xfrm>
        </p:spPr>
        <p:txBody>
          <a:bodyPr>
            <a:normAutofit/>
          </a:bodyPr>
          <a:lstStyle/>
          <a:p>
            <a:r>
              <a:rPr lang="en-US" sz="4800" dirty="0"/>
              <a:t>Microsoft Dev Box – cloud workstations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E6521-E772-8CB6-2DC2-1DFD5704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53" y="3902457"/>
            <a:ext cx="4958746" cy="294844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B04AA47-D983-8434-92B2-356A52022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47" y="1840921"/>
            <a:ext cx="7125547" cy="2329265"/>
          </a:xfrm>
          <a:prstGeom prst="rect">
            <a:avLst/>
          </a:prstGeom>
        </p:spPr>
      </p:pic>
      <p:pic>
        <p:nvPicPr>
          <p:cNvPr id="10" name="Picture 9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7A9BF7C3-A11C-A2F1-2D17-E9E1D51F26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0" y="4234814"/>
            <a:ext cx="4663440" cy="2623185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E22EDCF-B927-64B7-9055-EA9B59DF0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237" y="1251594"/>
            <a:ext cx="4444219" cy="25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30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259792"/>
            <a:ext cx="11060723" cy="1207645"/>
          </a:xfrm>
        </p:spPr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981441B-F72C-D8CD-5AE2-758DFF09DA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1727229"/>
            <a:ext cx="6083300" cy="43513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51140-6C9D-1BB9-0189-18E6AF219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37" y="5067176"/>
            <a:ext cx="1417123" cy="142264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ABA77C-DED2-0633-0550-F5C29A49A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92" y="3098380"/>
            <a:ext cx="5865008" cy="375962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7073AE-7249-913F-2048-5DEC710DD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14" y="-597005"/>
            <a:ext cx="4435386" cy="441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2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A207B-8AC2-29DB-9BE2-D3E8B19B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Technology Days 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C100F-AD19-CEDA-C9F5-D49454383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8 Performance Boost with Native AOT – Marko </a:t>
            </a:r>
            <a:r>
              <a:rPr lang="en-US" dirty="0" err="1"/>
              <a:t>Hrnčić</a:t>
            </a: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– </a:t>
            </a:r>
            <a:r>
              <a:rPr lang="en-US" dirty="0" err="1"/>
              <a:t>stvari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sam</a:t>
            </a:r>
            <a:r>
              <a:rPr lang="en-US" dirty="0"/>
              <a:t> </a:t>
            </a:r>
            <a:r>
              <a:rPr lang="en-US" dirty="0" err="1"/>
              <a:t>naučio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teži</a:t>
            </a:r>
            <a:r>
              <a:rPr lang="en-US" dirty="0"/>
              <a:t> </a:t>
            </a:r>
            <a:r>
              <a:rPr lang="en-US" dirty="0" err="1"/>
              <a:t>način</a:t>
            </a:r>
            <a:r>
              <a:rPr lang="en-US" dirty="0"/>
              <a:t> –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stvarnim</a:t>
            </a:r>
            <a:r>
              <a:rPr lang="en-US" dirty="0"/>
              <a:t> </a:t>
            </a:r>
            <a:r>
              <a:rPr lang="en-US" dirty="0" err="1"/>
              <a:t>projektima</a:t>
            </a:r>
            <a:r>
              <a:rPr lang="en-US" dirty="0"/>
              <a:t> – Mario </a:t>
            </a:r>
            <a:r>
              <a:rPr lang="en-US" dirty="0" err="1"/>
              <a:t>Mucalo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615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 and Copilot X</a:t>
            </a:r>
          </a:p>
        </p:txBody>
      </p:sp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941A31-D4B0-4F95-C71A-1B635BB17E7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5154613" cy="270668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3E6DB-8B8C-BF21-9B3B-CEF737E97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7" y="5034726"/>
            <a:ext cx="4085762" cy="1375208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155194D-F47C-45A1-CFE2-7822CEA08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26" y="2162831"/>
            <a:ext cx="6888942" cy="42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5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23" y="259792"/>
            <a:ext cx="11060723" cy="1234046"/>
          </a:xfrm>
        </p:spPr>
        <p:txBody>
          <a:bodyPr/>
          <a:lstStyle/>
          <a:p>
            <a:r>
              <a:rPr lang="en-US" dirty="0"/>
              <a:t>Dev Home and Dev Drive</a:t>
            </a:r>
          </a:p>
        </p:txBody>
      </p:sp>
      <p:pic>
        <p:nvPicPr>
          <p:cNvPr id="10" name="Content Placeholder 9" descr="A picture containing screenshot, text, multimedia software, diagram&#10;&#10;Description automatically generated">
            <a:extLst>
              <a:ext uri="{FF2B5EF4-FFF2-40B4-BE49-F238E27FC236}">
                <a16:creationId xmlns:a16="http://schemas.microsoft.com/office/drawing/2014/main" id="{DD6E0E80-5ABE-CA25-5126-132243EF95F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573" y="2727608"/>
            <a:ext cx="4891427" cy="2752701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8994D87-8FFD-A4E3-DDC3-B09724B2E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3064"/>
            <a:ext cx="7465718" cy="476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4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6B400-2AA6-4A4A-D057-0D39C6D2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up...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E0B15-7828-CB6E-8A38-03E37016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59985-373E-0EC6-8176-F864C9B0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8576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03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1F8-10AB-1CF7-3BB7-56F4DD1E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.NET version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A986-4AE4-3283-E75D-8D3B4265F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Framework 4.x</a:t>
            </a:r>
          </a:p>
          <a:p>
            <a:pPr lvl="1"/>
            <a:r>
              <a:rPr lang="en-US" dirty="0"/>
              <a:t>No!</a:t>
            </a:r>
          </a:p>
          <a:p>
            <a:pPr lvl="1"/>
            <a:r>
              <a:rPr lang="en-US" dirty="0"/>
              <a:t>Migrate</a:t>
            </a:r>
          </a:p>
          <a:p>
            <a:pPr lvl="1"/>
            <a:r>
              <a:rPr lang="en-US" dirty="0"/>
              <a:t>Reconsider architecture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DC46FE-335F-75C1-0F27-479C933B3EDE}"/>
              </a:ext>
            </a:extLst>
          </p:cNvPr>
          <p:cNvSpPr txBox="1">
            <a:spLocks/>
          </p:cNvSpPr>
          <p:nvPr/>
        </p:nvSpPr>
        <p:spPr>
          <a:xfrm>
            <a:off x="4425043" y="1825625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.NET LTS</a:t>
            </a:r>
          </a:p>
          <a:p>
            <a:pPr marL="457200" lvl="1" indent="0">
              <a:buNone/>
            </a:pPr>
            <a:r>
              <a:rPr lang="en-US" sz="2000" dirty="0"/>
              <a:t>.NET 6, .NET 8...</a:t>
            </a:r>
          </a:p>
          <a:p>
            <a:pPr marL="457200" lvl="1" indent="0">
              <a:buNone/>
            </a:pPr>
            <a:r>
              <a:rPr lang="en-US" sz="2000" dirty="0"/>
              <a:t>For published projects that are in maintenance mode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599D1FD-0E08-8AB7-2427-24C16A83A5D9}"/>
              </a:ext>
            </a:extLst>
          </p:cNvPr>
          <p:cNvSpPr txBox="1">
            <a:spLocks/>
          </p:cNvSpPr>
          <p:nvPr/>
        </p:nvSpPr>
        <p:spPr>
          <a:xfrm>
            <a:off x="8011886" y="1859772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.NET STS (Current)</a:t>
            </a:r>
          </a:p>
          <a:p>
            <a:pPr marL="457200" lvl="1" indent="0">
              <a:buNone/>
            </a:pPr>
            <a:r>
              <a:rPr lang="en-US" sz="2000" dirty="0"/>
              <a:t>.NET 7, .NET 9...</a:t>
            </a:r>
          </a:p>
          <a:p>
            <a:pPr marL="457200" lvl="1" indent="0">
              <a:buNone/>
            </a:pPr>
            <a:r>
              <a:rPr lang="en-US" sz="2000" dirty="0"/>
              <a:t>For projects in active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8357494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5EA7-121C-803E-3803-AE919FD2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7E1B-1C0D-9402-829F-73C7113D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.NET Blog</a:t>
            </a:r>
          </a:p>
          <a:p>
            <a:pPr lvl="1"/>
            <a:r>
              <a:rPr lang="en-US" dirty="0">
                <a:hlinkClick r:id="rId2"/>
              </a:rPr>
              <a:t>https://devblogs.microsoft.com/dotnet/</a:t>
            </a:r>
            <a:endParaRPr lang="en-US" dirty="0"/>
          </a:p>
          <a:p>
            <a:r>
              <a:rPr lang="en-US" dirty="0"/>
              <a:t>.NET on YouTube – community standups, etc.</a:t>
            </a:r>
          </a:p>
          <a:p>
            <a:pPr lvl="1"/>
            <a:r>
              <a:rPr lang="en-US" dirty="0">
                <a:hlinkClick r:id="rId3"/>
              </a:rPr>
              <a:t>https://www.youtube.com/dotnet</a:t>
            </a:r>
            <a:r>
              <a:rPr lang="en-US" dirty="0"/>
              <a:t> </a:t>
            </a:r>
          </a:p>
          <a:p>
            <a:r>
              <a:rPr lang="en-US" dirty="0"/>
              <a:t>GitHub</a:t>
            </a:r>
          </a:p>
          <a:p>
            <a:pPr lvl="1"/>
            <a:r>
              <a:rPr lang="en-US" dirty="0">
                <a:hlinkClick r:id="rId4"/>
              </a:rPr>
              <a:t>https://github.com/dotnet/</a:t>
            </a:r>
            <a:r>
              <a:rPr lang="en-US" dirty="0"/>
              <a:t> </a:t>
            </a:r>
          </a:p>
          <a:p>
            <a:r>
              <a:rPr lang="en-US" dirty="0"/>
              <a:t>Themes of .NET</a:t>
            </a:r>
          </a:p>
          <a:p>
            <a:pPr lvl="1"/>
            <a:r>
              <a:rPr lang="en-US" dirty="0">
                <a:hlinkClick r:id="rId5"/>
              </a:rPr>
              <a:t>https://themesof.net/</a:t>
            </a:r>
            <a:r>
              <a:rPr lang="en-US" dirty="0"/>
              <a:t> </a:t>
            </a:r>
          </a:p>
          <a:p>
            <a:r>
              <a:rPr lang="en-US" dirty="0"/>
              <a:t>C# proposals</a:t>
            </a:r>
          </a:p>
          <a:p>
            <a:pPr lvl="1"/>
            <a:r>
              <a:rPr lang="en-US" dirty="0">
                <a:hlinkClick r:id="rId6"/>
              </a:rPr>
              <a:t>https://github.com/dotnet/csharplang/tree/main/proposals</a:t>
            </a:r>
            <a:endParaRPr lang="en-US" dirty="0"/>
          </a:p>
          <a:p>
            <a:r>
              <a:rPr lang="en-US" dirty="0"/>
              <a:t>.NET Conf</a:t>
            </a:r>
          </a:p>
          <a:p>
            <a:pPr lvl="1"/>
            <a:r>
              <a:rPr lang="en-US" dirty="0">
                <a:hlinkClick r:id="rId7"/>
              </a:rPr>
              <a:t>https://www.dotnetconf.net/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67032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9A9711-46A1-0E4C-90B8-DF9A842C98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D55C57-E0CC-62C8-6F7E-1330052A2323}"/>
              </a:ext>
            </a:extLst>
          </p:cNvPr>
          <p:cNvSpPr txBox="1"/>
          <p:nvPr/>
        </p:nvSpPr>
        <p:spPr>
          <a:xfrm>
            <a:off x="878307" y="3879294"/>
            <a:ext cx="52176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b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Questions?</a:t>
            </a:r>
            <a:endParaRPr lang="hr-HR" sz="7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6BFAE-A71A-0572-BBA3-0D0AAFABB4A6}"/>
              </a:ext>
            </a:extLst>
          </p:cNvPr>
          <p:cNvSpPr txBox="1"/>
          <p:nvPr/>
        </p:nvSpPr>
        <p:spPr>
          <a:xfrm>
            <a:off x="878306" y="2463820"/>
            <a:ext cx="7249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https://github.com/miroslavpopovic/what-is-new-in-dotnet</a:t>
            </a: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323693-9869-4DC8-8221-52526B5626E6}"/>
              </a:ext>
            </a:extLst>
          </p:cNvPr>
          <p:cNvSpPr txBox="1"/>
          <p:nvPr/>
        </p:nvSpPr>
        <p:spPr>
          <a:xfrm>
            <a:off x="878306" y="873022"/>
            <a:ext cx="609474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Miroslav </a:t>
            </a:r>
            <a:r>
              <a:rPr lang="en-US" sz="2400" kern="1200" dirty="0" err="1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Popović</a:t>
            </a:r>
            <a:br>
              <a:rPr lang="en-US" sz="18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</a:br>
            <a: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https://miroslavpopovic.com/</a:t>
            </a:r>
            <a:endParaRPr lang="en-US" sz="1600" dirty="0">
              <a:solidFill>
                <a:schemeClr val="bg1"/>
              </a:solidFill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https://github.com/miroslavpopovic/</a:t>
            </a:r>
            <a:endParaRPr lang="en-US" sz="1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chemeClr val="bg2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https://www.linkedin.com/in/miroslavpopovic/</a:t>
            </a:r>
            <a:r>
              <a:rPr lang="en-US" sz="1600" kern="1200" dirty="0">
                <a:solidFill>
                  <a:schemeClr val="bg2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 </a:t>
            </a:r>
            <a:endParaRPr lang="en-US" sz="1600" dirty="0">
              <a:solidFill>
                <a:schemeClr val="bg2"/>
              </a:solidFill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FFFFFF"/>
                </a:solidFill>
                <a:effectLst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@miroslavpopovic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260873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708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84DDB-0ACE-3949-8794-026A3F4546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2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26E7A-464C-FF44-3C8C-6C4768F4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62DE9-6941-9770-CB8F-D286882B6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87B03A0-69BA-5170-ED1D-75C2B41D51D2}"/>
              </a:ext>
            </a:extLst>
          </p:cNvPr>
          <p:cNvSpPr/>
          <p:nvPr/>
        </p:nvSpPr>
        <p:spPr>
          <a:xfrm>
            <a:off x="7156938" y="1"/>
            <a:ext cx="4203212" cy="30861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6B11-400C-4F86-F348-73C8755F8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95" y="-299598"/>
            <a:ext cx="2310097" cy="231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F7232-1568-1F71-E9DA-F63C6D62B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341" y="1234646"/>
            <a:ext cx="1706300" cy="170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0CDCD2-8617-4DA6-3D98-17C0900C6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181" y="1432451"/>
            <a:ext cx="1310690" cy="131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A968-72F7-7DEC-A88E-0BD4624C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85658"/>
          </a:xfrm>
        </p:spPr>
        <p:txBody>
          <a:bodyPr>
            <a:normAutofit/>
          </a:bodyPr>
          <a:lstStyle/>
          <a:p>
            <a:r>
              <a:rPr lang="en-US" dirty="0"/>
              <a:t>Raw string </a:t>
            </a:r>
            <a:br>
              <a:rPr lang="en-US" dirty="0"/>
            </a:br>
            <a:r>
              <a:rPr lang="en-US" dirty="0"/>
              <a:t>literals</a:t>
            </a:r>
          </a:p>
        </p:txBody>
      </p:sp>
      <p:pic>
        <p:nvPicPr>
          <p:cNvPr id="17" name="Content Placeholder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D4B304E-2869-680D-3A2F-64852485B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179" y="505451"/>
            <a:ext cx="6179028" cy="5847097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732033F-9D49-4A86-EDAE-CC0C3C22AA7A}"/>
              </a:ext>
            </a:extLst>
          </p:cNvPr>
          <p:cNvGrpSpPr/>
          <p:nvPr/>
        </p:nvGrpSpPr>
        <p:grpSpPr>
          <a:xfrm>
            <a:off x="8881705" y="281012"/>
            <a:ext cx="2382461" cy="2310097"/>
            <a:chOff x="0" y="1880108"/>
            <a:chExt cx="2382461" cy="231009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CD80B99-0E1D-38C9-F11C-11961CA40567}"/>
                </a:ext>
              </a:extLst>
            </p:cNvPr>
            <p:cNvGrpSpPr/>
            <p:nvPr/>
          </p:nvGrpSpPr>
          <p:grpSpPr>
            <a:xfrm>
              <a:off x="1264079" y="2697957"/>
              <a:ext cx="1118382" cy="684682"/>
              <a:chOff x="1264079" y="2697957"/>
              <a:chExt cx="1118382" cy="684682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E9ED772D-0299-F6B0-7912-C9464C88EB95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D4CA5A6-5409-8DE0-26ED-DE4ECC20C19A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14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11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60406F-0DDC-CA31-0C85-E6525D812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400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A5D21-CB12-61CF-2F9D-9F3E94295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members</a:t>
            </a: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2D0C83B-494E-E650-D756-6311FAA2F4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4277"/>
            <a:ext cx="10515600" cy="416500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87DF295-2818-03E6-F4EB-2319714E3D2A}"/>
              </a:ext>
            </a:extLst>
          </p:cNvPr>
          <p:cNvGrpSpPr/>
          <p:nvPr/>
        </p:nvGrpSpPr>
        <p:grpSpPr>
          <a:xfrm>
            <a:off x="8612198" y="1575892"/>
            <a:ext cx="2382461" cy="2310097"/>
            <a:chOff x="0" y="1880108"/>
            <a:chExt cx="2382461" cy="2310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8BCD0F8-ADDE-4CD9-8E60-7652D5F7F42F}"/>
                </a:ext>
              </a:extLst>
            </p:cNvPr>
            <p:cNvGrpSpPr/>
            <p:nvPr/>
          </p:nvGrpSpPr>
          <p:grpSpPr>
            <a:xfrm>
              <a:off x="1264079" y="2697957"/>
              <a:ext cx="1118382" cy="684682"/>
              <a:chOff x="1264079" y="2697957"/>
              <a:chExt cx="1118382" cy="68468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9E15F4E-9960-3335-611F-91BAD89FFEEA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5C3369A-92C2-E120-9B13-B372F0BBB59A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14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11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35EA7A-236C-9B12-642E-C4168A7F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659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4748B-7067-3C7C-890D-B4E483898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attributes</a:t>
            </a:r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7DFE54-8689-3612-F535-CB4250B4B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94" y="1939639"/>
            <a:ext cx="7032073" cy="435133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4796006-8C8E-EC30-5829-B5E7D1479BA5}"/>
              </a:ext>
            </a:extLst>
          </p:cNvPr>
          <p:cNvGrpSpPr/>
          <p:nvPr/>
        </p:nvGrpSpPr>
        <p:grpSpPr>
          <a:xfrm>
            <a:off x="7091129" y="4229322"/>
            <a:ext cx="2382461" cy="2310097"/>
            <a:chOff x="0" y="1880108"/>
            <a:chExt cx="2382461" cy="23100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9A78C39-BE03-5C99-85CB-CC955D9920A1}"/>
                </a:ext>
              </a:extLst>
            </p:cNvPr>
            <p:cNvGrpSpPr/>
            <p:nvPr/>
          </p:nvGrpSpPr>
          <p:grpSpPr>
            <a:xfrm>
              <a:off x="1264079" y="2697957"/>
              <a:ext cx="1118382" cy="684682"/>
              <a:chOff x="1264079" y="2697957"/>
              <a:chExt cx="1118382" cy="68468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7BDBE1EB-1918-C10B-3F51-D4A74D5866C0}"/>
                  </a:ext>
                </a:extLst>
              </p:cNvPr>
              <p:cNvSpPr/>
              <p:nvPr/>
            </p:nvSpPr>
            <p:spPr>
              <a:xfrm>
                <a:off x="1264079" y="2697957"/>
                <a:ext cx="1118382" cy="684682"/>
              </a:xfrm>
              <a:prstGeom prst="roundRect">
                <a:avLst/>
              </a:prstGeom>
              <a:solidFill>
                <a:srgbClr val="822C9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88AD67-138D-100D-D56D-AA511A045CE9}"/>
                  </a:ext>
                </a:extLst>
              </p:cNvPr>
              <p:cNvSpPr txBox="1"/>
              <p:nvPr/>
            </p:nvSpPr>
            <p:spPr>
              <a:xfrm>
                <a:off x="1768189" y="2736308"/>
                <a:ext cx="6142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b="1" spc="300" dirty="0">
                    <a:solidFill>
                      <a:schemeClr val="bg1">
                        <a:lumMod val="95000"/>
                      </a:schemeClr>
                    </a:solidFill>
                    <a:latin typeface="Impact" panose="020B0806030902050204" pitchFamily="34" charset="0"/>
                  </a:rPr>
                  <a:t>11</a:t>
                </a:r>
              </a:p>
            </p:txBody>
          </p: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142EA3A-D80F-A3B3-15AB-7E328CF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880108"/>
              <a:ext cx="2310097" cy="2310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8171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1596</Words>
  <Application>Microsoft Office PowerPoint</Application>
  <PresentationFormat>Widescreen</PresentationFormat>
  <Paragraphs>414</Paragraphs>
  <Slides>57</Slides>
  <Notes>34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Droid Sans Mono</vt:lpstr>
      <vt:lpstr>Impact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gfdsg</vt:lpstr>
      <vt:lpstr>PowerPoint Presentation</vt:lpstr>
      <vt:lpstr>Agenda</vt:lpstr>
      <vt:lpstr>Advanced Technology Days 18</vt:lpstr>
      <vt:lpstr>Languages</vt:lpstr>
      <vt:lpstr>Raw string  literals</vt:lpstr>
      <vt:lpstr>Required members</vt:lpstr>
      <vt:lpstr>Generic attributes</vt:lpstr>
      <vt:lpstr>Primary constructors</vt:lpstr>
      <vt:lpstr>Collection expressions</vt:lpstr>
      <vt:lpstr>Interceptors</vt:lpstr>
      <vt:lpstr>PowerPoint Presentation</vt:lpstr>
      <vt:lpstr>BCL and tools</vt:lpstr>
      <vt:lpstr>Library APIs</vt:lpstr>
      <vt:lpstr>System.Text.Json</vt:lpstr>
      <vt:lpstr>.NET SDK</vt:lpstr>
      <vt:lpstr>Tools</vt:lpstr>
      <vt:lpstr>Performance improvements</vt:lpstr>
      <vt:lpstr>Improvements</vt:lpstr>
      <vt:lpstr>Entity Framework Core</vt:lpstr>
      <vt:lpstr>New in EF Core</vt:lpstr>
      <vt:lpstr>ASP.NET Core</vt:lpstr>
      <vt:lpstr>Features</vt:lpstr>
      <vt:lpstr>Minimal APIs in ASP.NET Core</vt:lpstr>
      <vt:lpstr>SignalR</vt:lpstr>
      <vt:lpstr>Blazor</vt:lpstr>
      <vt:lpstr>.NET Aspire</vt:lpstr>
      <vt:lpstr>MAUI</vt:lpstr>
      <vt:lpstr>Features</vt:lpstr>
      <vt:lpstr>Is it ready?</vt:lpstr>
      <vt:lpstr>Alternatives</vt:lpstr>
      <vt:lpstr>Other</vt:lpstr>
      <vt:lpstr>gRPC</vt:lpstr>
      <vt:lpstr>Desktop</vt:lpstr>
      <vt:lpstr>Monitoring and metrics</vt:lpstr>
      <vt:lpstr>Ecosystem</vt:lpstr>
      <vt:lpstr>CoreWCF</vt:lpstr>
      <vt:lpstr>YARP</vt:lpstr>
      <vt:lpstr>ML.NET</vt:lpstr>
      <vt:lpstr>.NET Community Toolkit</vt:lpstr>
      <vt:lpstr>Other libraries and frameworks</vt:lpstr>
      <vt:lpstr>Cloud and dogfooding</vt:lpstr>
      <vt:lpstr>Dev tools</vt:lpstr>
      <vt:lpstr>Visual Studio</vt:lpstr>
      <vt:lpstr>Visual Studio Code</vt:lpstr>
      <vt:lpstr>JetBrains</vt:lpstr>
      <vt:lpstr>Microsoft Dev Box – cloud workstations</vt:lpstr>
      <vt:lpstr>GitHub Codespaces</vt:lpstr>
      <vt:lpstr>GitHub Copilot and Copilot X</vt:lpstr>
      <vt:lpstr>Dev Home and Dev Drive</vt:lpstr>
      <vt:lpstr>Closing up...</vt:lpstr>
      <vt:lpstr>Which .NET version to use?</vt:lpstr>
      <vt:lpstr>References and the future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Knežević</dc:creator>
  <cp:lastModifiedBy>Miroslav Popovic</cp:lastModifiedBy>
  <cp:revision>144</cp:revision>
  <dcterms:created xsi:type="dcterms:W3CDTF">2022-02-03T11:59:38Z</dcterms:created>
  <dcterms:modified xsi:type="dcterms:W3CDTF">2023-11-28T19:06:28Z</dcterms:modified>
</cp:coreProperties>
</file>